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4" r:id="rId2"/>
    <p:sldId id="306" r:id="rId3"/>
    <p:sldId id="290" r:id="rId4"/>
    <p:sldId id="265" r:id="rId5"/>
    <p:sldId id="266" r:id="rId6"/>
    <p:sldId id="268" r:id="rId7"/>
    <p:sldId id="289" r:id="rId8"/>
    <p:sldId id="267" r:id="rId9"/>
    <p:sldId id="258" r:id="rId10"/>
    <p:sldId id="270" r:id="rId11"/>
    <p:sldId id="298" r:id="rId12"/>
    <p:sldId id="271" r:id="rId13"/>
    <p:sldId id="300" r:id="rId14"/>
    <p:sldId id="278" r:id="rId15"/>
    <p:sldId id="279" r:id="rId16"/>
    <p:sldId id="264" r:id="rId17"/>
    <p:sldId id="273" r:id="rId18"/>
    <p:sldId id="281" r:id="rId19"/>
    <p:sldId id="272" r:id="rId20"/>
    <p:sldId id="274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788DB-9A29-6747-AC52-DF0ECC2FAB00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1271-6D4E-A542-8ABF-F92D0CA73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F3A8B-EFAD-A148-9753-6C9024373519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083C6-679D-0848-80D7-B26A9447E0CC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A10FC-3593-C94F-8544-ACE95C2198D8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B02E0-17E5-BC43-B523-E0D1353A5FC5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DE859-3F2E-4140-808B-EE53D4C4F4A8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F010A-FB32-8746-A6E6-E7B2262E984E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D565-340E-5744-B5DC-163840738147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DAF8-069F-514C-8A23-F27E7F3A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!OLE_LINK2" TargetMode="External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edbed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94241" y="572157"/>
            <a:ext cx="10738241" cy="5905619"/>
          </a:xfrm>
        </p:spPr>
      </p:pic>
      <p:sp>
        <p:nvSpPr>
          <p:cNvPr id="5" name="TextBox 4"/>
          <p:cNvSpPr txBox="1"/>
          <p:nvPr/>
        </p:nvSpPr>
        <p:spPr>
          <a:xfrm>
            <a:off x="80136" y="955973"/>
            <a:ext cx="551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RECORD OF OXYGEN CONSUMPTION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82" y="1416917"/>
            <a:ext cx="7481279" cy="45428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41300"/>
            <a:ext cx="6197600" cy="637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7848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0" y="509211"/>
            <a:ext cx="8636977" cy="5346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000">
                <a:solidFill>
                  <a:srgbClr val="CFC443"/>
                </a:solidFill>
              </a:rPr>
              <a:t>There must be mass balance between oxidized and reduced reservoirs</a:t>
            </a:r>
            <a:r>
              <a:rPr lang="en-US">
                <a:solidFill>
                  <a:srgbClr val="CFC443"/>
                </a:solidFill>
              </a:rPr>
              <a:t/>
            </a:r>
            <a:br>
              <a:rPr lang="en-US">
                <a:solidFill>
                  <a:srgbClr val="CFC443"/>
                </a:solidFill>
              </a:rPr>
            </a:br>
            <a:r>
              <a:rPr lang="en-US">
                <a:solidFill>
                  <a:srgbClr val="CFC443"/>
                </a:solidFill>
              </a:rPr>
              <a:t/>
            </a:r>
            <a:br>
              <a:rPr lang="en-US">
                <a:solidFill>
                  <a:srgbClr val="CFC443"/>
                </a:solidFill>
              </a:rPr>
            </a:br>
            <a:r>
              <a:rPr lang="en-US">
                <a:solidFill>
                  <a:srgbClr val="CFC443"/>
                </a:solidFill>
              </a:rPr>
              <a:t>Reservoirs of Carbon</a:t>
            </a:r>
            <a:endParaRPr lang="en-US"/>
          </a:p>
        </p:txBody>
      </p:sp>
      <p:pic>
        <p:nvPicPr>
          <p:cNvPr id="138243" name="Picture 5" descr="Reservoirs of Carbon on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3947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6"/>
          <p:cNvSpPr txBox="1">
            <a:spLocks noChangeArrowheads="1"/>
          </p:cNvSpPr>
          <p:nvPr/>
        </p:nvSpPr>
        <p:spPr bwMode="auto">
          <a:xfrm>
            <a:off x="1736725" y="6067425"/>
            <a:ext cx="647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FC443"/>
                </a:solidFill>
              </a:rPr>
              <a:t>Total organic carbon is 600 - 1250 *10</a:t>
            </a:r>
            <a:r>
              <a:rPr lang="en-US" baseline="30000">
                <a:solidFill>
                  <a:srgbClr val="CFC443"/>
                </a:solidFill>
              </a:rPr>
              <a:t>18</a:t>
            </a:r>
            <a:r>
              <a:rPr lang="en-US">
                <a:solidFill>
                  <a:srgbClr val="CFC443"/>
                </a:solidFill>
              </a:rPr>
              <a:t> moles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EA18"/>
                </a:solidFill>
                <a:latin typeface="Myriad Pro" charset="0"/>
              </a:rPr>
              <a:t>Oxidized Reservoirs</a:t>
            </a:r>
          </a:p>
        </p:txBody>
      </p:sp>
      <p:pic>
        <p:nvPicPr>
          <p:cNvPr id="139267" name="Picture 6" descr="where the oxygen produced by 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5706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7"/>
          <p:cNvSpPr>
            <a:spLocks noChangeArrowheads="1"/>
          </p:cNvSpPr>
          <p:nvPr/>
        </p:nvSpPr>
        <p:spPr bwMode="auto">
          <a:xfrm>
            <a:off x="4419600" y="3048000"/>
            <a:ext cx="4572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6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552450"/>
            <a:ext cx="90170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“Mass Balance Problem”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should be an equivalence between the reduced and oxidized reservoirs</a:t>
            </a:r>
          </a:p>
          <a:p>
            <a:endParaRPr lang="en-US" dirty="0" smtClean="0"/>
          </a:p>
          <a:p>
            <a:r>
              <a:rPr lang="en-US" dirty="0" smtClean="0"/>
              <a:t>Observed reduced:  700 – 1300 </a:t>
            </a:r>
            <a:r>
              <a:rPr lang="en-US" dirty="0" err="1" smtClean="0"/>
              <a:t>examoles</a:t>
            </a:r>
            <a:endParaRPr lang="en-US" dirty="0" smtClean="0"/>
          </a:p>
          <a:p>
            <a:r>
              <a:rPr lang="en-US" dirty="0" smtClean="0"/>
              <a:t>Observed Oxidized:  1850 </a:t>
            </a:r>
            <a:r>
              <a:rPr lang="en-US" dirty="0" err="1" smtClean="0"/>
              <a:t>examoles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there must be another reduced reservoir somewhere.  Where could it be?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81000" y="762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Myriad Pro Bold" pitchFamily="96" charset="0"/>
              </a:rPr>
              <a:t>Mass balance problem = 500 - 1000 * 10</a:t>
            </a:r>
            <a:r>
              <a:rPr lang="en-US" sz="3200" baseline="30000">
                <a:solidFill>
                  <a:schemeClr val="bg1"/>
                </a:solidFill>
                <a:latin typeface="Myriad Pro Bold" pitchFamily="96" charset="0"/>
              </a:rPr>
              <a:t>18 </a:t>
            </a:r>
            <a:r>
              <a:rPr lang="en-US" sz="3200">
                <a:solidFill>
                  <a:schemeClr val="bg1"/>
                </a:solidFill>
                <a:latin typeface="Myriad Pro Bold" pitchFamily="96" charset="0"/>
              </a:rPr>
              <a:t>moles of reduced carbon equivalent</a:t>
            </a:r>
            <a:endParaRPr lang="en-US" sz="2800">
              <a:solidFill>
                <a:srgbClr val="FFEA18"/>
              </a:solidFill>
              <a:latin typeface="Myriad Pro Bold" pitchFamily="96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914400" y="2209800"/>
            <a:ext cx="655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Implies a large reduced reservoir somehere: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(a) Subducted organic carbon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(b) Hydrogen loss to space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possible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Methanogens</a:t>
            </a:r>
            <a:r>
              <a:rPr lang="en-US" dirty="0" smtClean="0"/>
              <a:t>” (methane generators) use this reaction to generate energy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 that H</a:t>
            </a:r>
            <a:r>
              <a:rPr lang="en-US" baseline="-25000" dirty="0" smtClean="0"/>
              <a:t>2</a:t>
            </a:r>
            <a:r>
              <a:rPr lang="en-US" dirty="0" smtClean="0"/>
              <a:t> can be lost from the upper atmosphere to space, which would result in a reduced reservoir of unknown (and </a:t>
            </a:r>
            <a:r>
              <a:rPr lang="en-US" dirty="0" err="1" smtClean="0"/>
              <a:t>untestable</a:t>
            </a:r>
            <a:r>
              <a:rPr lang="en-US" dirty="0" smtClean="0"/>
              <a:t>) 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5" y="2762250"/>
            <a:ext cx="6101474" cy="830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Fortunately, Fe and S have VERY different </a:t>
            </a:r>
            <a:r>
              <a:rPr lang="en-US" dirty="0" err="1" smtClean="0"/>
              <a:t>solubilities</a:t>
            </a:r>
            <a:r>
              <a:rPr lang="en-US" dirty="0" smtClean="0"/>
              <a:t> depending on their oxidation states.  So the Fe and S cycles are VERY different in a reduced and oxidized world.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second possible solution, subduction of organic carbon?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30" y="1543633"/>
            <a:ext cx="7255186" cy="498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FC443"/>
                </a:solidFill>
              </a:rPr>
              <a:t>Ocean ridges are the largest source of reduced Fe and S to Earth’s surface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FFEA18"/>
                </a:solidFill>
                <a:latin typeface="Myriad Pro" charset="0"/>
              </a:rPr>
              <a:t/>
            </a:r>
            <a:br>
              <a:rPr lang="en-US">
                <a:solidFill>
                  <a:srgbClr val="FFEA18"/>
                </a:solidFill>
                <a:latin typeface="Myriad Pro" charset="0"/>
              </a:rPr>
            </a:br>
            <a:r>
              <a:rPr lang="en-US">
                <a:solidFill>
                  <a:srgbClr val="FFEA18"/>
                </a:solidFill>
                <a:latin typeface="Myriad Pro" charset="0"/>
              </a:rPr>
              <a:t/>
            </a:r>
            <a:br>
              <a:rPr lang="en-US">
                <a:solidFill>
                  <a:srgbClr val="FFEA18"/>
                </a:solidFill>
                <a:latin typeface="Myriad Pro" charset="0"/>
              </a:rPr>
            </a:br>
            <a:endParaRPr lang="en-US">
              <a:solidFill>
                <a:srgbClr val="FFEA18"/>
              </a:solidFill>
              <a:latin typeface="Myriad Pro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279525" y="3552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0025" y="2438400"/>
            <a:ext cx="1098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FFEA18"/>
              </a:solidFill>
              <a:latin typeface="Myriad Pro" charset="0"/>
            </a:endParaRPr>
          </a:p>
          <a:p>
            <a:r>
              <a:rPr lang="en-US" sz="2800">
                <a:solidFill>
                  <a:srgbClr val="FFEA18"/>
                </a:solidFill>
                <a:latin typeface="Myriad Pro" charset="0"/>
              </a:rPr>
              <a:t>	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050925" y="152400"/>
            <a:ext cx="72485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FC443"/>
                </a:solidFill>
              </a:rPr>
              <a:t>Oxidation of ocean crust is a critical term for O</a:t>
            </a:r>
            <a:r>
              <a:rPr lang="en-US" sz="2800" baseline="-25000">
                <a:solidFill>
                  <a:srgbClr val="CFC443"/>
                </a:solidFill>
              </a:rPr>
              <a:t>2</a:t>
            </a:r>
            <a:r>
              <a:rPr lang="en-US" sz="2800">
                <a:solidFill>
                  <a:srgbClr val="CFC443"/>
                </a:solidFill>
              </a:rPr>
              <a:t> mass balance</a:t>
            </a:r>
            <a:endParaRPr lang="en-US" sz="2800"/>
          </a:p>
          <a:p>
            <a:endParaRPr lang="en-US"/>
          </a:p>
          <a:p>
            <a:r>
              <a:rPr lang="en-US">
                <a:solidFill>
                  <a:srgbClr val="CFC443"/>
                </a:solidFill>
              </a:rPr>
              <a:t>Ocean crust is oxidized as it interacts with seawater.</a:t>
            </a:r>
          </a:p>
          <a:p>
            <a:endParaRPr lang="en-US">
              <a:solidFill>
                <a:srgbClr val="CFC443"/>
              </a:solidFill>
            </a:endParaRP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981200"/>
            <a:ext cx="43307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974725" y="4924425"/>
            <a:ext cx="763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FC443"/>
                </a:solidFill>
              </a:rPr>
              <a:t>Ferric iron increases by about 1 wt% by alteration of ocean crust at ridges</a:t>
            </a:r>
          </a:p>
          <a:p>
            <a:r>
              <a:rPr lang="en-US">
                <a:solidFill>
                  <a:srgbClr val="CFC443"/>
                </a:solidFill>
              </a:rPr>
              <a:t>Flux is 8 * 10</a:t>
            </a:r>
            <a:r>
              <a:rPr lang="en-US" baseline="30000">
                <a:solidFill>
                  <a:srgbClr val="CFC443"/>
                </a:solidFill>
              </a:rPr>
              <a:t>12</a:t>
            </a:r>
            <a:r>
              <a:rPr lang="en-US">
                <a:solidFill>
                  <a:srgbClr val="CFC443"/>
                </a:solidFill>
              </a:rPr>
              <a:t> moles per year.  </a:t>
            </a:r>
            <a:endParaRPr lang="en-US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5562600" y="32766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FC443"/>
                </a:solidFill>
              </a:rPr>
              <a:t>Photo from Alt et al.</a:t>
            </a:r>
          </a:p>
          <a:p>
            <a:r>
              <a:rPr lang="en-US" sz="1800" i="1">
                <a:solidFill>
                  <a:srgbClr val="CFC443"/>
                </a:solidFill>
              </a:rPr>
              <a:t>ODP hole 504b.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EA18"/>
                </a:solidFill>
                <a:latin typeface="Myriad Pro" charset="0"/>
              </a:rPr>
              <a:t>Present Earth Is Out of Balance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Current burial rate of organic carbon (= O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production) is 0.68 * 10</a:t>
            </a:r>
            <a:r>
              <a:rPr lang="en-US" baseline="30000">
                <a:solidFill>
                  <a:schemeClr val="bg1"/>
                </a:solidFill>
              </a:rPr>
              <a:t>12</a:t>
            </a:r>
            <a:r>
              <a:rPr lang="en-US">
                <a:solidFill>
                  <a:schemeClr val="bg1"/>
                </a:solidFill>
              </a:rPr>
              <a:t> moles/yr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Current flux of subducting Fe</a:t>
            </a:r>
            <a:r>
              <a:rPr lang="en-US" baseline="30000">
                <a:solidFill>
                  <a:schemeClr val="bg1"/>
                </a:solidFill>
              </a:rPr>
              <a:t>3+</a:t>
            </a:r>
            <a:r>
              <a:rPr lang="en-US">
                <a:solidFill>
                  <a:schemeClr val="bg1"/>
                </a:solidFill>
              </a:rPr>
              <a:t> is 2*10</a:t>
            </a:r>
            <a:r>
              <a:rPr lang="en-US" baseline="30000">
                <a:solidFill>
                  <a:schemeClr val="bg1"/>
                </a:solidFill>
              </a:rPr>
              <a:t>12</a:t>
            </a:r>
            <a:r>
              <a:rPr lang="en-US">
                <a:solidFill>
                  <a:schemeClr val="bg1"/>
                </a:solidFill>
              </a:rPr>
              <a:t> equivalent moles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Suggests plate tectonic feedback on O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EA18"/>
                </a:solidFill>
                <a:latin typeface="Myriad Pro" charset="0"/>
              </a:rPr>
              <a:t>Ridge Feedback on Oxygen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Coupled sulfur and iron cycles lead to oxidation of the crust and release of sulfide and Fe</a:t>
            </a:r>
            <a:r>
              <a:rPr lang="en-US" sz="2800" baseline="30000" smtClean="0">
                <a:solidFill>
                  <a:schemeClr val="bg1"/>
                </a:solidFill>
              </a:rPr>
              <a:t>2+</a:t>
            </a:r>
            <a:r>
              <a:rPr lang="en-US" sz="2800" smtClean="0">
                <a:solidFill>
                  <a:schemeClr val="bg1"/>
                </a:solidFill>
              </a:rPr>
              <a:t> to the ocean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An oxidized deep ocean causes a large sink for oxygen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Conceptually, Earth’s surface may oxidize until the deep ocean is able to oxidize the crust.  Then the new sink maintains the oxygen balance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EA18"/>
                </a:solidFill>
                <a:latin typeface="Myriad Pro" charset="0"/>
              </a:rPr>
              <a:t>Has life oxidized the mantle?</a:t>
            </a:r>
            <a:endParaRPr lang="en-US" smtClean="0">
              <a:solidFill>
                <a:srgbClr val="FFEA18"/>
              </a:solidFill>
              <a:latin typeface="Myriad Pro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Tx/>
              <a:buNone/>
            </a:pPr>
            <a:endParaRPr lang="en-US" sz="2000">
              <a:solidFill>
                <a:srgbClr val="FFEA18"/>
              </a:solidFill>
              <a:latin typeface="Myriad Pro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>
                <a:solidFill>
                  <a:srgbClr val="FFEA18"/>
                </a:solidFill>
                <a:latin typeface="Myriad Pro" charset="0"/>
              </a:rPr>
              <a:t>To increase upper mantle Fe</a:t>
            </a:r>
            <a:r>
              <a:rPr lang="en-US" sz="2400" baseline="30000">
                <a:solidFill>
                  <a:srgbClr val="FFEA18"/>
                </a:solidFill>
                <a:latin typeface="Myriad Pro" charset="0"/>
              </a:rPr>
              <a:t>3+</a:t>
            </a:r>
            <a:r>
              <a:rPr lang="en-US" sz="2400">
                <a:solidFill>
                  <a:srgbClr val="FFEA18"/>
                </a:solidFill>
                <a:latin typeface="Myriad Pro" charset="0"/>
              </a:rPr>
              <a:t>/Fe</a:t>
            </a:r>
            <a:r>
              <a:rPr lang="en-US" sz="2400" baseline="30000">
                <a:solidFill>
                  <a:srgbClr val="FFEA18"/>
                </a:solidFill>
                <a:latin typeface="Myriad Pro" charset="0"/>
              </a:rPr>
              <a:t>2+</a:t>
            </a:r>
            <a:r>
              <a:rPr lang="en-US" sz="2400">
                <a:solidFill>
                  <a:srgbClr val="FFEA18"/>
                </a:solidFill>
                <a:latin typeface="Myriad Pro" charset="0"/>
              </a:rPr>
              <a:t> by 1% requires 2 billion years of present Fe</a:t>
            </a:r>
            <a:r>
              <a:rPr lang="en-US" sz="2400" baseline="30000">
                <a:solidFill>
                  <a:srgbClr val="FFEA18"/>
                </a:solidFill>
                <a:latin typeface="Myriad Pro" charset="0"/>
              </a:rPr>
              <a:t>3+</a:t>
            </a:r>
            <a:r>
              <a:rPr lang="en-US" sz="2400">
                <a:solidFill>
                  <a:srgbClr val="FFEA18"/>
                </a:solidFill>
                <a:latin typeface="Myriad Pro" charset="0"/>
              </a:rPr>
              <a:t> subduction. </a:t>
            </a:r>
            <a:endParaRPr lang="en-GB" sz="2400">
              <a:solidFill>
                <a:srgbClr val="FFEA18"/>
              </a:solidFill>
              <a:latin typeface="Myriad Pro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400">
                <a:solidFill>
                  <a:srgbClr val="FFEA18"/>
                </a:solidFill>
                <a:latin typeface="Myriad Pro" charset="0"/>
              </a:rPr>
              <a:t>Data suggest deep ocean not oxidized prior to 700Ma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400">
                <a:solidFill>
                  <a:srgbClr val="FFEA18"/>
                </a:solidFill>
                <a:latin typeface="Myriad Pro" charset="0"/>
              </a:rPr>
              <a:t>Even small increase of mantle Fe</a:t>
            </a:r>
            <a:r>
              <a:rPr lang="en-GB" sz="2400" baseline="30000">
                <a:solidFill>
                  <a:srgbClr val="FFEA18"/>
                </a:solidFill>
                <a:latin typeface="Myriad Pro" charset="0"/>
              </a:rPr>
              <a:t>3+</a:t>
            </a:r>
            <a:r>
              <a:rPr lang="en-GB" sz="2400">
                <a:solidFill>
                  <a:srgbClr val="FFEA18"/>
                </a:solidFill>
                <a:latin typeface="Myriad Pro" charset="0"/>
              </a:rPr>
              <a:t> requires thousands of examoles of subducted oxidized material-- makes mass balance problem MUCH worse	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400">
                <a:solidFill>
                  <a:srgbClr val="FFEA18"/>
                </a:solidFill>
                <a:latin typeface="Myriad Pro" charset="0"/>
              </a:rPr>
              <a:t>Production of oxidized species can have had only a negligible impact on mean upper mantle oxidation state</a:t>
            </a:r>
            <a:r>
              <a:rPr lang="en-GB" sz="2200">
                <a:solidFill>
                  <a:srgbClr val="FFEA18"/>
                </a:solidFill>
                <a:latin typeface="Myriad Pro" charset="0"/>
              </a:rPr>
              <a:t> 		</a:t>
            </a:r>
          </a:p>
          <a:p>
            <a:pPr eaLnBrk="1" hangingPunct="1">
              <a:lnSpc>
                <a:spcPct val="90000"/>
              </a:lnSpc>
            </a:pPr>
            <a:endParaRPr lang="en-US" sz="2200">
              <a:solidFill>
                <a:srgbClr val="FFEA18"/>
              </a:solidFill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066800"/>
            <a:ext cx="64008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Ocean ridges are central to questions of 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over Earth’s history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algn="l" eaLnBrk="1" hangingPunct="1">
              <a:buFontTx/>
              <a:buAutoNum type="arabicParenBoth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are the primary flux of reduced Fe and S to the surface</a:t>
            </a:r>
          </a:p>
          <a:p>
            <a:pPr marL="514350" indent="-514350" algn="l" eaLnBrk="1" hangingPunct="1">
              <a:buFontTx/>
              <a:buAutoNum type="arabicParenBoth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Recycling of oxidized Fe is a major term in the overall oxygen balance.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3603" name="Rectangle 4"/>
          <p:cNvSpPr>
            <a:spLocks noChangeArrowheads="1"/>
          </p:cNvSpPr>
          <p:nvPr/>
        </p:nvSpPr>
        <p:spPr bwMode="auto">
          <a:xfrm>
            <a:off x="381000" y="762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rgbClr val="FFEA18"/>
              </a:solidFill>
              <a:latin typeface="Myriad Pro Bold" pitchFamily="96" charset="0"/>
            </a:endParaRPr>
          </a:p>
        </p:txBody>
      </p:sp>
      <p:sp>
        <p:nvSpPr>
          <p:cNvPr id="153604" name="Rectangle 5"/>
          <p:cNvSpPr>
            <a:spLocks noChangeArrowheads="1"/>
          </p:cNvSpPr>
          <p:nvPr/>
        </p:nvSpPr>
        <p:spPr bwMode="auto">
          <a:xfrm>
            <a:off x="990600" y="685800"/>
            <a:ext cx="655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416" y="274638"/>
            <a:ext cx="9837416" cy="6364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549400"/>
            <a:ext cx="90805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485900"/>
            <a:ext cx="84455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638300"/>
            <a:ext cx="56261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057450" y="897817"/>
          <a:ext cx="7054768" cy="544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Document" r:id="rId3" imgW="5943600" imgH="4584700" progId="Word.Document.12">
                  <p:link updateAutomatic="1"/>
                </p:oleObj>
              </mc:Choice>
              <mc:Fallback>
                <p:oleObj name="Document" r:id="rId3" imgW="5943600" imgH="4584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450" y="897817"/>
                        <a:ext cx="7054768" cy="544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23900"/>
            <a:ext cx="7772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64" y="524325"/>
            <a:ext cx="6181390" cy="5851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464</Words>
  <Application>Microsoft Macintosh PowerPoint</Application>
  <PresentationFormat>On-screen Show (4:3)</PresentationFormat>
  <Paragraphs>59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!OLE_LINK2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must be mass balance between oxidized and reduced reservoirs  Reservoirs of Carbon</vt:lpstr>
      <vt:lpstr>Oxidized Reservoirs</vt:lpstr>
      <vt:lpstr>PowerPoint Presentation</vt:lpstr>
      <vt:lpstr>“Mass Balance Problem”</vt:lpstr>
      <vt:lpstr>PowerPoint Presentation</vt:lpstr>
      <vt:lpstr>One possible solution</vt:lpstr>
      <vt:lpstr>A second possible solution, subduction of organic carbon?</vt:lpstr>
      <vt:lpstr>PowerPoint Presentation</vt:lpstr>
      <vt:lpstr>  </vt:lpstr>
      <vt:lpstr>Present Earth Is Out of Balance</vt:lpstr>
      <vt:lpstr>Ridge Feedback on Oxygen</vt:lpstr>
      <vt:lpstr>Has life oxidized the mantle?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Langmuir</dc:creator>
  <cp:lastModifiedBy>Charles Langmuir</cp:lastModifiedBy>
  <cp:revision>17</cp:revision>
  <dcterms:created xsi:type="dcterms:W3CDTF">2012-11-12T14:55:09Z</dcterms:created>
  <dcterms:modified xsi:type="dcterms:W3CDTF">2013-11-08T05:57:09Z</dcterms:modified>
</cp:coreProperties>
</file>