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08" r:id="rId2"/>
  </p:sldMasterIdLst>
  <p:notesMasterIdLst>
    <p:notesMasterId r:id="rId42"/>
  </p:notesMasterIdLst>
  <p:sldIdLst>
    <p:sldId id="256" r:id="rId3"/>
    <p:sldId id="257" r:id="rId4"/>
    <p:sldId id="258" r:id="rId5"/>
    <p:sldId id="259" r:id="rId6"/>
    <p:sldId id="271" r:id="rId7"/>
    <p:sldId id="260" r:id="rId8"/>
    <p:sldId id="261" r:id="rId9"/>
    <p:sldId id="262" r:id="rId10"/>
    <p:sldId id="266" r:id="rId11"/>
    <p:sldId id="267" r:id="rId12"/>
    <p:sldId id="268" r:id="rId13"/>
    <p:sldId id="272" r:id="rId14"/>
    <p:sldId id="277" r:id="rId15"/>
    <p:sldId id="280" r:id="rId16"/>
    <p:sldId id="274" r:id="rId17"/>
    <p:sldId id="275" r:id="rId18"/>
    <p:sldId id="281" r:id="rId19"/>
    <p:sldId id="282" r:id="rId20"/>
    <p:sldId id="316" r:id="rId21"/>
    <p:sldId id="317" r:id="rId22"/>
    <p:sldId id="312" r:id="rId23"/>
    <p:sldId id="313" r:id="rId24"/>
    <p:sldId id="314" r:id="rId25"/>
    <p:sldId id="284" r:id="rId26"/>
    <p:sldId id="285" r:id="rId27"/>
    <p:sldId id="286" r:id="rId28"/>
    <p:sldId id="288" r:id="rId29"/>
    <p:sldId id="293" r:id="rId30"/>
    <p:sldId id="306" r:id="rId31"/>
    <p:sldId id="304" r:id="rId32"/>
    <p:sldId id="307" r:id="rId33"/>
    <p:sldId id="308" r:id="rId34"/>
    <p:sldId id="309" r:id="rId35"/>
    <p:sldId id="310" r:id="rId36"/>
    <p:sldId id="311" r:id="rId37"/>
    <p:sldId id="318" r:id="rId38"/>
    <p:sldId id="319" r:id="rId39"/>
    <p:sldId id="315" r:id="rId40"/>
    <p:sldId id="295" r:id="rId41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98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73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A61CE13-FE7C-4554-8FA5-E423E742868D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B1CA37F-E73E-45EA-B0B2-415A1D5DCA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03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96FC3-7FE2-4E6C-936C-3FA56E1A3B67}" type="slidenum">
              <a:rPr lang="en-GB" smtClean="0">
                <a:solidFill>
                  <a:prstClr val="black"/>
                </a:solidFill>
              </a:rPr>
              <a:pPr/>
              <a:t>21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34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96FC3-7FE2-4E6C-936C-3FA56E1A3B67}" type="slidenum">
              <a:rPr lang="en-GB" smtClean="0">
                <a:solidFill>
                  <a:prstClr val="black"/>
                </a:solidFill>
              </a:rPr>
              <a:pPr/>
              <a:t>22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57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396FC3-7FE2-4E6C-936C-3FA56E1A3B67}" type="slidenum">
              <a:rPr lang="en-GB" smtClean="0">
                <a:solidFill>
                  <a:prstClr val="black"/>
                </a:solidFill>
              </a:rPr>
              <a:pPr/>
              <a:t>23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21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4838C57-EC99-49BD-89A0-584BB6D2713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523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E5D390-3685-4190-93EF-05E0383251FE}" type="slidenum">
              <a:rPr lang="en-US" smtClean="0">
                <a:solidFill>
                  <a:prstClr val="black"/>
                </a:solidFill>
              </a:rPr>
              <a:pPr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247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1BA65-35E0-45F3-9062-37C1C356E353}" type="slidenum">
              <a:rPr lang="es-CL" smtClean="0"/>
              <a:pPr/>
              <a:t>35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23206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98847-7943-41F3-BD71-D05B81D1FF97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415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2"/>
          </p:nvPr>
        </p:nvSpPr>
        <p:spPr>
          <a:xfrm>
            <a:off x="384048" y="1524000"/>
            <a:ext cx="8385048" cy="4587875"/>
          </a:xfrm>
          <a:prstGeom prst="rect">
            <a:avLst/>
          </a:prstGeom>
        </p:spPr>
        <p:txBody>
          <a:bodyPr vert="horz" anchor="t"/>
          <a:lstStyle>
            <a:lvl1pPr>
              <a:defRPr sz="1600" b="1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800559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2"/>
          </p:nvPr>
        </p:nvSpPr>
        <p:spPr>
          <a:xfrm>
            <a:off x="384048" y="1524000"/>
            <a:ext cx="8385048" cy="4587875"/>
          </a:xfrm>
          <a:prstGeom prst="rect">
            <a:avLst/>
          </a:prstGeom>
        </p:spPr>
        <p:txBody>
          <a:bodyPr vert="horz" anchor="t"/>
          <a:lstStyle>
            <a:lvl1pPr>
              <a:defRPr sz="1600" b="1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80093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cutiv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82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2"/>
          </p:nvPr>
        </p:nvSpPr>
        <p:spPr>
          <a:xfrm>
            <a:off x="381000" y="1524000"/>
            <a:ext cx="8382000" cy="4587875"/>
          </a:xfrm>
          <a:prstGeom prst="rect">
            <a:avLst/>
          </a:prstGeom>
        </p:spPr>
        <p:txBody>
          <a:bodyPr vert="horz"/>
          <a:lstStyle>
            <a:lvl1pPr>
              <a:defRPr sz="1600" b="1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1E5BF-2FB9-4696-B9FE-7E37EB65D16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190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9" name="Text Placeholder 10"/>
          <p:cNvSpPr>
            <a:spLocks noGrp="1"/>
          </p:cNvSpPr>
          <p:nvPr>
            <p:ph type="body" idx="12"/>
          </p:nvPr>
        </p:nvSpPr>
        <p:spPr>
          <a:xfrm>
            <a:off x="384048" y="1524000"/>
            <a:ext cx="8385048" cy="4587875"/>
          </a:xfrm>
          <a:prstGeom prst="rect">
            <a:avLst/>
          </a:prstGeom>
        </p:spPr>
        <p:txBody>
          <a:bodyPr vert="horz"/>
          <a:lstStyle>
            <a:lvl1pPr>
              <a:defRPr sz="1600" b="0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endParaRPr lang="en-US" dirty="0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384048" y="6111875"/>
            <a:ext cx="7997952" cy="365125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978408" y="5822950"/>
            <a:ext cx="7848600" cy="273050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EE077-1058-4B73-96D2-9CE7B02F298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38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/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hart Placeholder 12"/>
          <p:cNvSpPr>
            <a:spLocks noGrp="1"/>
          </p:cNvSpPr>
          <p:nvPr>
            <p:ph type="chart" sz="quarter" idx="14"/>
          </p:nvPr>
        </p:nvSpPr>
        <p:spPr>
          <a:xfrm>
            <a:off x="384048" y="1527175"/>
            <a:ext cx="8385048" cy="45847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 dirty="0" smtClean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 i="0" baseline="0">
                <a:latin typeface="Arial Bold"/>
                <a:cs typeface="Arial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384048" y="6111875"/>
            <a:ext cx="7997952" cy="365125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978408" y="5822950"/>
            <a:ext cx="7848600" cy="273050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EEC4A-20C5-445C-942B-729355B8C6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4844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4"/>
          </p:nvPr>
        </p:nvSpPr>
        <p:spPr>
          <a:xfrm>
            <a:off x="384048" y="1527175"/>
            <a:ext cx="8385048" cy="4584700"/>
          </a:xfrm>
          <a:prstGeom prst="rect">
            <a:avLst/>
          </a:prstGeom>
        </p:spPr>
        <p:txBody>
          <a:bodyPr vert="horz"/>
          <a:lstStyle/>
          <a:p>
            <a:pPr lvl="0"/>
            <a:endParaRPr lang="en-US" noProof="0" dirty="0" smtClean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 i="0" baseline="0">
                <a:latin typeface="Arial Bold"/>
                <a:cs typeface="Arial Bold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384048" y="6111875"/>
            <a:ext cx="7997952" cy="365125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Text Placeholder 20"/>
          <p:cNvSpPr>
            <a:spLocks noGrp="1"/>
          </p:cNvSpPr>
          <p:nvPr>
            <p:ph type="body" sz="quarter" idx="15"/>
          </p:nvPr>
        </p:nvSpPr>
        <p:spPr>
          <a:xfrm>
            <a:off x="978408" y="5822950"/>
            <a:ext cx="7848600" cy="273050"/>
          </a:xfrm>
          <a:prstGeom prst="rect">
            <a:avLst/>
          </a:prstGeom>
        </p:spPr>
        <p:txBody>
          <a:bodyPr vert="horz" anchor="t"/>
          <a:lstStyle>
            <a:lvl1pPr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1CF5CB-D476-4D58-8AAE-C006EF299D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982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idx="12"/>
          </p:nvPr>
        </p:nvSpPr>
        <p:spPr>
          <a:xfrm>
            <a:off x="384048" y="1524000"/>
            <a:ext cx="8385048" cy="4587875"/>
          </a:xfrm>
          <a:prstGeom prst="rect">
            <a:avLst/>
          </a:prstGeom>
        </p:spPr>
        <p:txBody>
          <a:bodyPr vert="horz"/>
          <a:lstStyle>
            <a:lvl1pPr>
              <a:defRPr sz="1600" b="1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9846B-17CC-4500-89FF-D2FA1869E6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5537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673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  <a:prstGeom prst="rect">
            <a:avLst/>
          </a:prstGeom>
        </p:spPr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814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853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2464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416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9898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9658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0098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1337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3224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95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384048" y="274638"/>
            <a:ext cx="838504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9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2"/>
          </p:nvPr>
        </p:nvSpPr>
        <p:spPr>
          <a:xfrm>
            <a:off x="384048" y="1524000"/>
            <a:ext cx="8385048" cy="4587875"/>
          </a:xfrm>
          <a:prstGeom prst="rect">
            <a:avLst/>
          </a:prstGeom>
        </p:spPr>
        <p:txBody>
          <a:bodyPr vert="horz" anchor="t"/>
          <a:lstStyle>
            <a:lvl1pPr>
              <a:defRPr sz="1600" b="1">
                <a:latin typeface="Arial"/>
                <a:cs typeface="Arial"/>
              </a:defRPr>
            </a:lvl1pPr>
            <a:lvl2pPr>
              <a:buFont typeface="Arial"/>
              <a:buChar char="•"/>
              <a:defRPr sz="1600">
                <a:latin typeface="Arial"/>
                <a:cs typeface="Arial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26639-22DD-499D-B00D-9773E427F33D}" type="slidenum">
              <a:rPr lang="en-US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055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019800" y="2057400"/>
            <a:ext cx="457200" cy="441325"/>
          </a:xfrm>
          <a:prstGeom prst="rect">
            <a:avLst/>
          </a:prstGeom>
        </p:spPr>
        <p:txBody>
          <a:bodyPr/>
          <a:lstStyle/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 userDrawn="1"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 userDrawn="1"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 userDrawn="1"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807" r:id="rId13"/>
    <p:sldLayoutId id="2147483710" r:id="rId14"/>
    <p:sldLayoutId id="2147483712" r:id="rId15"/>
    <p:sldLayoutId id="2147483713" r:id="rId16"/>
    <p:sldLayoutId id="2147483714" r:id="rId17"/>
    <p:sldLayoutId id="2147483715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DD1D8-0ECE-4C65-881B-0EA2C5AC48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9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352800"/>
            <a:ext cx="6400800" cy="2438400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Presentation for the UNITAR-BADEA Workshop </a:t>
            </a:r>
          </a:p>
          <a:p>
            <a:r>
              <a:rPr lang="en-US" sz="2200" dirty="0" smtClean="0"/>
              <a:t>Maputo, Mozambique, 15-26 September 2014</a:t>
            </a:r>
          </a:p>
          <a:p>
            <a:endParaRPr lang="en-US" sz="2200" dirty="0" smtClean="0"/>
          </a:p>
          <a:p>
            <a:r>
              <a:rPr lang="en-US" sz="2200" smtClean="0"/>
              <a:t>STEVEN DIMITRIYEV </a:t>
            </a:r>
            <a:endParaRPr lang="en-US" sz="2200" dirty="0" smtClean="0"/>
          </a:p>
          <a:p>
            <a:r>
              <a:rPr lang="en-US" sz="2200" dirty="0" smtClean="0"/>
              <a:t>World Bank</a:t>
            </a:r>
            <a:r>
              <a:rPr lang="en-US" dirty="0" smtClean="0"/>
              <a:t> </a:t>
            </a:r>
            <a:endParaRPr lang="en-US" sz="2200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04800"/>
            <a:ext cx="7772400" cy="2000250"/>
          </a:xfrm>
        </p:spPr>
        <p:txBody>
          <a:bodyPr>
            <a:normAutofit/>
          </a:bodyPr>
          <a:lstStyle/>
          <a:p>
            <a:r>
              <a:rPr lang="en-US" dirty="0" smtClean="0"/>
              <a:t>Financial Sector Challenges and Opportunities in Africa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00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African finance is bank based</a:t>
            </a:r>
            <a:endParaRPr lang="en-U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2623" y="1527175"/>
            <a:ext cx="680224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With still concentrated banking systems</a:t>
            </a:r>
            <a:endParaRPr 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00369" y="1527175"/>
            <a:ext cx="650674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5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That are relatively stable</a:t>
            </a:r>
            <a:endParaRPr lang="en-US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1600200"/>
            <a:ext cx="786032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80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8177"/>
            <a:ext cx="8534400" cy="1295400"/>
          </a:xfrm>
        </p:spPr>
        <p:txBody>
          <a:bodyPr wrap="none" anchor="ctr" anchorCtr="0">
            <a:normAutofit fontScale="90000"/>
          </a:bodyPr>
          <a:lstStyle/>
          <a:p>
            <a:r>
              <a:rPr lang="en-US" dirty="0" smtClean="0"/>
              <a:t>…well capitalized…</a:t>
            </a:r>
            <a:br>
              <a:rPr lang="en-US" dirty="0" smtClean="0"/>
            </a:br>
            <a:r>
              <a:rPr lang="en-US" dirty="0" smtClean="0"/>
              <a:t>.</a:t>
            </a:r>
            <a:br>
              <a:rPr lang="en-US" dirty="0" smtClean="0"/>
            </a:br>
            <a:endParaRPr lang="en-US" sz="2000" dirty="0"/>
          </a:p>
        </p:txBody>
      </p:sp>
      <p:pic>
        <p:nvPicPr>
          <p:cNvPr id="13318" name="Picture 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81200"/>
            <a:ext cx="5410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95400" y="1650564"/>
            <a:ext cx="716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+mj-lt"/>
                <a:ea typeface="+mj-ea"/>
                <a:cs typeface="+mj-cs"/>
              </a:rPr>
              <a:t>Bank Regulatory Capital to Risk-Weighted Assets (%) for selected countries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9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Return on Assets (%)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Return on Equity (%)</a:t>
            </a:r>
            <a:endParaRPr 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" y="2590801"/>
            <a:ext cx="3810000" cy="29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53000" y="2667000"/>
            <a:ext cx="3810000" cy="286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….and profitable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6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 exhibit high overhead costs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752600"/>
            <a:ext cx="6705600" cy="4207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9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…and large interest rate margins and spreads</a:t>
            </a:r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6447" y="1527175"/>
            <a:ext cx="707459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54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could be due to small market size</a:t>
            </a:r>
            <a:endParaRPr lang="en-US" dirty="0"/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8561" y="1527175"/>
            <a:ext cx="703036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48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….or weak governance</a:t>
            </a:r>
            <a:endParaRPr lang="en-U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3657" y="1527175"/>
            <a:ext cx="690017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72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Systemic vs Idiosyncratic Risks: New solutions &amp; challenges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19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Detriments			Requirements	</a:t>
            </a:r>
          </a:p>
          <a:p>
            <a:pPr lvl="1"/>
            <a:r>
              <a:rPr lang="en-US" dirty="0" smtClean="0"/>
              <a:t>Small scale			1. Competition</a:t>
            </a:r>
            <a:r>
              <a:rPr lang="en-US" dirty="0" smtClean="0">
                <a:sym typeface="Wingdings" panose="05000000000000000000" pitchFamily="2" charset="2"/>
              </a:rPr>
              <a:t> efficiency,</a:t>
            </a:r>
            <a:endParaRPr lang="en-US" dirty="0" smtClean="0"/>
          </a:p>
          <a:p>
            <a:pPr lvl="1"/>
            <a:r>
              <a:rPr lang="en-US" dirty="0" smtClean="0"/>
              <a:t>Informality				innovation</a:t>
            </a:r>
          </a:p>
          <a:p>
            <a:pPr lvl="1"/>
            <a:r>
              <a:rPr lang="en-US" dirty="0" smtClean="0"/>
              <a:t>Volatility/instability		2. Focus on Financial  						Services, not on specific 						institutions</a:t>
            </a:r>
          </a:p>
          <a:p>
            <a:pPr lvl="1"/>
            <a:r>
              <a:rPr lang="en-US" dirty="0" smtClean="0"/>
              <a:t>Governance</a:t>
            </a:r>
            <a:r>
              <a:rPr lang="en-US" dirty="0"/>
              <a:t> </a:t>
            </a:r>
            <a:r>
              <a:rPr lang="en-US" dirty="0" smtClean="0"/>
              <a:t>		</a:t>
            </a:r>
            <a:r>
              <a:rPr lang="en-US" dirty="0"/>
              <a:t>	</a:t>
            </a:r>
            <a:r>
              <a:rPr lang="en-US" dirty="0" smtClean="0"/>
              <a:t>3. More attention to USERS of 					financial services (inclusion, 						literacy…)</a:t>
            </a:r>
          </a:p>
          <a:p>
            <a:pPr marL="2194560" lvl="8" indent="0">
              <a:buNone/>
            </a:pPr>
            <a:r>
              <a:rPr lang="en-US" dirty="0"/>
              <a:t>	</a:t>
            </a:r>
            <a:r>
              <a:rPr lang="en-US" dirty="0" smtClean="0"/>
              <a:t>		</a:t>
            </a:r>
          </a:p>
          <a:p>
            <a:pPr marL="2194560" lvl="8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73881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Hope is in the air</a:t>
            </a:r>
            <a:br>
              <a:rPr lang="en-US" dirty="0" smtClean="0"/>
            </a:br>
            <a:r>
              <a:rPr lang="en-US" sz="2700" i="1" dirty="0" smtClean="0"/>
              <a:t>Financial Deepening has been increasing</a:t>
            </a:r>
            <a:endParaRPr lang="en-US" sz="2700" i="1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8197" y="1527175"/>
            <a:ext cx="7051094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1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Solutions &amp; Challenges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Globalization</a:t>
            </a:r>
          </a:p>
          <a:p>
            <a:endParaRPr lang="en-US" dirty="0"/>
          </a:p>
          <a:p>
            <a:r>
              <a:rPr lang="en-US" dirty="0" smtClean="0"/>
              <a:t>Regional Integration</a:t>
            </a:r>
          </a:p>
          <a:p>
            <a:endParaRPr lang="en-US" dirty="0"/>
          </a:p>
          <a:p>
            <a:r>
              <a:rPr lang="en-US" dirty="0" smtClean="0"/>
              <a:t>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8757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810" y="228600"/>
            <a:ext cx="8821990" cy="758952"/>
          </a:xfrm>
        </p:spPr>
        <p:txBody>
          <a:bodyPr>
            <a:noAutofit/>
          </a:bodyPr>
          <a:lstStyle/>
          <a:p>
            <a:r>
              <a:rPr lang="en-GB" sz="2800" dirty="0" smtClean="0"/>
              <a:t>Increasing importance of cross-border banks in Africa</a:t>
            </a:r>
            <a:endParaRPr lang="en-GB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20669"/>
            <a:ext cx="8623527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hteck 3"/>
          <p:cNvSpPr/>
          <p:nvPr/>
        </p:nvSpPr>
        <p:spPr>
          <a:xfrm>
            <a:off x="381000" y="1600200"/>
            <a:ext cx="8305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prstClr val="black"/>
                </a:solidFill>
              </a:rPr>
              <a:t>Foreign Bank Ownership by Region, 1995-2009</a:t>
            </a:r>
          </a:p>
        </p:txBody>
      </p:sp>
      <p:sp>
        <p:nvSpPr>
          <p:cNvPr id="5" name="Rechteck 4"/>
          <p:cNvSpPr/>
          <p:nvPr/>
        </p:nvSpPr>
        <p:spPr>
          <a:xfrm>
            <a:off x="152400" y="6400800"/>
            <a:ext cx="83058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</a:rPr>
              <a:t>Source: Claessens and van Horen (2014) Bank Ownership Database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68981"/>
            <a:ext cx="8686800" cy="4179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50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With the </a:t>
            </a:r>
            <a:r>
              <a:rPr lang="en-GB" sz="2800" dirty="0"/>
              <a:t>p</a:t>
            </a:r>
            <a:r>
              <a:rPr lang="en-GB" sz="2800" dirty="0" smtClean="0"/>
              <a:t>resence of banks based outside Africa…</a:t>
            </a:r>
            <a:endParaRPr lang="en-GB" sz="2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2" t="4574" r="14020" b="5254"/>
          <a:stretch/>
        </p:blipFill>
        <p:spPr bwMode="auto">
          <a:xfrm>
            <a:off x="381000" y="1410221"/>
            <a:ext cx="4941088" cy="491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Inhaltsplatzhalter 4"/>
          <p:cNvSpPr txBox="1">
            <a:spLocks/>
          </p:cNvSpPr>
          <p:nvPr/>
        </p:nvSpPr>
        <p:spPr>
          <a:xfrm>
            <a:off x="152400" y="6408112"/>
            <a:ext cx="8839200" cy="373688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16349"/>
              </a:buClr>
              <a:buFont typeface="Wingdings 2"/>
              <a:buNone/>
            </a:pPr>
            <a:r>
              <a:rPr lang="de-DE" sz="1200" dirty="0" smtClean="0">
                <a:solidFill>
                  <a:prstClr val="black"/>
                </a:solidFill>
              </a:rPr>
              <a:t>Source: World Bank, GIZ, IMF, Central Bank </a:t>
            </a:r>
            <a:r>
              <a:rPr lang="de-DE" sz="1200" dirty="0" err="1" smtClean="0">
                <a:solidFill>
                  <a:prstClr val="black"/>
                </a:solidFill>
              </a:rPr>
              <a:t>websites</a:t>
            </a:r>
            <a:r>
              <a:rPr lang="de-DE" sz="1200" dirty="0" smtClean="0">
                <a:solidFill>
                  <a:prstClr val="black"/>
                </a:solidFill>
              </a:rPr>
              <a:t>, </a:t>
            </a:r>
            <a:r>
              <a:rPr lang="de-DE" sz="1200" dirty="0" err="1" smtClean="0">
                <a:solidFill>
                  <a:prstClr val="black"/>
                </a:solidFill>
              </a:rPr>
              <a:t>annual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reports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of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banking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groups</a:t>
            </a:r>
            <a:r>
              <a:rPr lang="de-DE" sz="1200" dirty="0" smtClean="0">
                <a:solidFill>
                  <a:prstClr val="black"/>
                </a:solidFill>
              </a:rPr>
              <a:t>, </a:t>
            </a:r>
            <a:r>
              <a:rPr lang="nl-NL" sz="1200" dirty="0" smtClean="0">
                <a:solidFill>
                  <a:prstClr val="black"/>
                </a:solidFill>
              </a:rPr>
              <a:t>Claessens/Van Horen database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466527" y="1371600"/>
            <a:ext cx="35250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>
                <a:solidFill>
                  <a:prstClr val="black"/>
                </a:solidFill>
              </a:rPr>
              <a:t>Bubbles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represent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the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size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of</a:t>
            </a:r>
            <a:r>
              <a:rPr lang="de-DE" dirty="0" smtClean="0">
                <a:solidFill>
                  <a:prstClr val="black"/>
                </a:solidFill>
              </a:rPr>
              <a:t> national </a:t>
            </a:r>
            <a:r>
              <a:rPr lang="de-DE" dirty="0" err="1" smtClean="0">
                <a:solidFill>
                  <a:prstClr val="black"/>
                </a:solidFill>
              </a:rPr>
              <a:t>banking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systems</a:t>
            </a:r>
            <a:endParaRPr lang="de-DE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prstClr val="black"/>
                </a:solidFill>
              </a:rPr>
              <a:t>The </a:t>
            </a:r>
            <a:r>
              <a:rPr lang="de-DE" dirty="0" err="1">
                <a:solidFill>
                  <a:prstClr val="black"/>
                </a:solidFill>
              </a:rPr>
              <a:t>graph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shows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ownership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linkages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between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banking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sectors</a:t>
            </a:r>
            <a:endParaRPr lang="de-DE" dirty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prstClr val="black"/>
                </a:solidFill>
              </a:rPr>
              <a:t>E.g. </a:t>
            </a:r>
            <a:r>
              <a:rPr lang="de-DE" dirty="0" err="1" smtClean="0">
                <a:solidFill>
                  <a:prstClr val="black"/>
                </a:solidFill>
              </a:rPr>
              <a:t>Portuguese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banks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cumulatively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own</a:t>
            </a:r>
            <a:r>
              <a:rPr lang="de-DE" dirty="0" smtClean="0">
                <a:solidFill>
                  <a:prstClr val="black"/>
                </a:solidFill>
              </a:rPr>
              <a:t> &gt;60% </a:t>
            </a:r>
            <a:r>
              <a:rPr lang="de-DE" dirty="0" err="1" smtClean="0">
                <a:solidFill>
                  <a:prstClr val="black"/>
                </a:solidFill>
              </a:rPr>
              <a:t>of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banking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sector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assets</a:t>
            </a:r>
            <a:r>
              <a:rPr lang="de-DE" dirty="0" smtClean="0">
                <a:solidFill>
                  <a:prstClr val="black"/>
                </a:solidFill>
              </a:rPr>
              <a:t> in Mozambique </a:t>
            </a:r>
            <a:r>
              <a:rPr lang="de-DE" dirty="0" err="1" smtClean="0">
                <a:solidFill>
                  <a:prstClr val="black"/>
                </a:solidFill>
              </a:rPr>
              <a:t>and</a:t>
            </a:r>
            <a:r>
              <a:rPr lang="de-DE" dirty="0" smtClean="0">
                <a:solidFill>
                  <a:prstClr val="black"/>
                </a:solidFill>
              </a:rPr>
              <a:t>  &gt;80% in Sao Tomé </a:t>
            </a:r>
            <a:r>
              <a:rPr lang="de-DE" dirty="0" err="1" smtClean="0">
                <a:solidFill>
                  <a:prstClr val="black"/>
                </a:solidFill>
              </a:rPr>
              <a:t>and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Principe</a:t>
            </a:r>
            <a:endParaRPr lang="de-DE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 smtClean="0">
                <a:solidFill>
                  <a:prstClr val="black"/>
                </a:solidFill>
              </a:rPr>
              <a:t>Linkages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representing</a:t>
            </a:r>
            <a:r>
              <a:rPr lang="de-DE" dirty="0" smtClean="0">
                <a:solidFill>
                  <a:prstClr val="black"/>
                </a:solidFill>
              </a:rPr>
              <a:t> &lt;10% </a:t>
            </a:r>
            <a:r>
              <a:rPr lang="de-DE" dirty="0" err="1" smtClean="0">
                <a:solidFill>
                  <a:prstClr val="black"/>
                </a:solidFill>
              </a:rPr>
              <a:t>of</a:t>
            </a:r>
            <a:r>
              <a:rPr lang="de-DE" dirty="0" smtClean="0">
                <a:solidFill>
                  <a:prstClr val="black"/>
                </a:solidFill>
              </a:rPr>
              <a:t> host </a:t>
            </a:r>
            <a:r>
              <a:rPr lang="de-DE" dirty="0" err="1" smtClean="0">
                <a:solidFill>
                  <a:prstClr val="black"/>
                </a:solidFill>
              </a:rPr>
              <a:t>country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banking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system</a:t>
            </a:r>
            <a:r>
              <a:rPr lang="de-DE" dirty="0" smtClean="0">
                <a:solidFill>
                  <a:prstClr val="black"/>
                </a:solidFill>
              </a:rPr>
              <a:t> not </a:t>
            </a:r>
            <a:r>
              <a:rPr lang="de-DE" dirty="0" err="1" smtClean="0">
                <a:solidFill>
                  <a:prstClr val="black"/>
                </a:solidFill>
              </a:rPr>
              <a:t>included</a:t>
            </a:r>
            <a:r>
              <a:rPr lang="de-DE" dirty="0" smtClean="0">
                <a:solidFill>
                  <a:prstClr val="black"/>
                </a:solidFill>
              </a:rPr>
              <a:t> (e.g. Chinese </a:t>
            </a:r>
            <a:r>
              <a:rPr lang="de-DE" dirty="0" err="1" smtClean="0">
                <a:solidFill>
                  <a:prstClr val="black"/>
                </a:solidFill>
              </a:rPr>
              <a:t>and</a:t>
            </a:r>
            <a:r>
              <a:rPr lang="de-DE" dirty="0" smtClean="0">
                <a:solidFill>
                  <a:prstClr val="black"/>
                </a:solidFill>
              </a:rPr>
              <a:t> Indian </a:t>
            </a:r>
            <a:r>
              <a:rPr lang="de-DE" dirty="0" err="1" smtClean="0">
                <a:solidFill>
                  <a:prstClr val="black"/>
                </a:solidFill>
              </a:rPr>
              <a:t>banks</a:t>
            </a:r>
            <a:r>
              <a:rPr lang="de-DE" dirty="0" smtClean="0">
                <a:solidFill>
                  <a:prstClr val="black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4668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600" dirty="0" smtClean="0"/>
              <a:t>… </a:t>
            </a:r>
            <a:r>
              <a:rPr lang="en-GB" sz="2600" dirty="0"/>
              <a:t>more and more dwarfed by intra-African connections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4" t="19564" r="15539" b="2568"/>
          <a:stretch/>
        </p:blipFill>
        <p:spPr bwMode="auto">
          <a:xfrm>
            <a:off x="420850" y="1473958"/>
            <a:ext cx="4836950" cy="48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Inhaltsplatzhalter 4"/>
          <p:cNvSpPr txBox="1">
            <a:spLocks/>
          </p:cNvSpPr>
          <p:nvPr/>
        </p:nvSpPr>
        <p:spPr>
          <a:xfrm>
            <a:off x="152400" y="6408112"/>
            <a:ext cx="8839200" cy="373688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"/>
              <a:buChar char=""/>
              <a:defRPr kumimoji="0"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229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75000"/>
              <a:buFont typeface="Wingdings 2"/>
              <a:buChar char="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70000"/>
              <a:buFont typeface="Wingdings"/>
              <a:buChar char="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ct val="20000"/>
              </a:spcBef>
              <a:buClr>
                <a:schemeClr val="accent5"/>
              </a:buClr>
              <a:buFontTx/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90000"/>
              <a:buChar char="•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rtl="0" eaLnBrk="1" latinLnBrk="0" hangingPunct="1">
              <a:spcBef>
                <a:spcPct val="20000"/>
              </a:spcBef>
              <a:buClr>
                <a:schemeClr val="accent4">
                  <a:shade val="75000"/>
                </a:schemeClr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rtl="0" eaLnBrk="1" latinLnBrk="0" hangingPunct="1">
              <a:spcBef>
                <a:spcPct val="20000"/>
              </a:spcBef>
              <a:buClr>
                <a:schemeClr val="accent2">
                  <a:shade val="75000"/>
                </a:schemeClr>
              </a:buClr>
              <a:buSzPct val="90000"/>
              <a:buChar char="•"/>
              <a:defRPr kumimoji="0" sz="1400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D16349"/>
              </a:buClr>
              <a:buFont typeface="Wingdings 2"/>
              <a:buNone/>
            </a:pPr>
            <a:r>
              <a:rPr lang="de-DE" sz="1200" dirty="0" smtClean="0">
                <a:solidFill>
                  <a:prstClr val="black"/>
                </a:solidFill>
              </a:rPr>
              <a:t>Source: World Bank, GIZ, IMF, Central Bank </a:t>
            </a:r>
            <a:r>
              <a:rPr lang="de-DE" sz="1200" dirty="0" err="1" smtClean="0">
                <a:solidFill>
                  <a:prstClr val="black"/>
                </a:solidFill>
              </a:rPr>
              <a:t>websites</a:t>
            </a:r>
            <a:r>
              <a:rPr lang="de-DE" sz="1200" dirty="0" smtClean="0">
                <a:solidFill>
                  <a:prstClr val="black"/>
                </a:solidFill>
              </a:rPr>
              <a:t>, </a:t>
            </a:r>
            <a:r>
              <a:rPr lang="de-DE" sz="1200" dirty="0" err="1" smtClean="0">
                <a:solidFill>
                  <a:prstClr val="black"/>
                </a:solidFill>
              </a:rPr>
              <a:t>annual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reports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of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banking</a:t>
            </a:r>
            <a:r>
              <a:rPr lang="de-DE" sz="1200" dirty="0" smtClean="0">
                <a:solidFill>
                  <a:prstClr val="black"/>
                </a:solidFill>
              </a:rPr>
              <a:t> </a:t>
            </a:r>
            <a:r>
              <a:rPr lang="de-DE" sz="1200" dirty="0" err="1" smtClean="0">
                <a:solidFill>
                  <a:prstClr val="black"/>
                </a:solidFill>
              </a:rPr>
              <a:t>groups</a:t>
            </a:r>
            <a:r>
              <a:rPr lang="de-DE" sz="1200" dirty="0" smtClean="0">
                <a:solidFill>
                  <a:prstClr val="black"/>
                </a:solidFill>
              </a:rPr>
              <a:t>, </a:t>
            </a:r>
            <a:r>
              <a:rPr lang="nl-NL" sz="1200" dirty="0" smtClean="0">
                <a:solidFill>
                  <a:prstClr val="black"/>
                </a:solidFill>
              </a:rPr>
              <a:t>Claessens/Van Horen database</a:t>
            </a:r>
            <a:endParaRPr lang="de-DE" sz="1200" dirty="0">
              <a:solidFill>
                <a:prstClr val="black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5285096" y="1473958"/>
            <a:ext cx="37065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prstClr val="black"/>
                </a:solidFill>
              </a:rPr>
              <a:t>Home </a:t>
            </a:r>
            <a:r>
              <a:rPr lang="de-DE" dirty="0" err="1">
                <a:solidFill>
                  <a:prstClr val="black"/>
                </a:solidFill>
              </a:rPr>
              <a:t>country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defined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as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country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holding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majority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ownership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or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largest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minority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>
                <a:solidFill>
                  <a:prstClr val="black"/>
                </a:solidFill>
              </a:rPr>
              <a:t>share</a:t>
            </a:r>
            <a:r>
              <a:rPr lang="de-DE" dirty="0">
                <a:solidFill>
                  <a:prstClr val="black"/>
                </a:solidFill>
              </a:rPr>
              <a:t> in a </a:t>
            </a:r>
            <a:r>
              <a:rPr lang="de-DE" dirty="0" err="1">
                <a:solidFill>
                  <a:prstClr val="black"/>
                </a:solidFill>
              </a:rPr>
              <a:t>banking</a:t>
            </a:r>
            <a:r>
              <a:rPr lang="de-DE" dirty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group</a:t>
            </a:r>
            <a:endParaRPr lang="de-DE" dirty="0" smtClean="0">
              <a:solidFill>
                <a:prstClr val="black"/>
              </a:solidFill>
            </a:endParaRPr>
          </a:p>
          <a:p>
            <a:endParaRPr lang="de-DE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smtClean="0">
                <a:solidFill>
                  <a:prstClr val="black"/>
                </a:solidFill>
              </a:rPr>
              <a:t>Ecobank </a:t>
            </a:r>
            <a:r>
              <a:rPr lang="de-DE" dirty="0" err="1" smtClean="0">
                <a:solidFill>
                  <a:prstClr val="black"/>
                </a:solidFill>
              </a:rPr>
              <a:t>thus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considered</a:t>
            </a:r>
            <a:r>
              <a:rPr lang="de-DE" dirty="0" smtClean="0">
                <a:solidFill>
                  <a:prstClr val="black"/>
                </a:solidFill>
              </a:rPr>
              <a:t> a South African </a:t>
            </a:r>
            <a:r>
              <a:rPr lang="de-DE" dirty="0" err="1" smtClean="0">
                <a:solidFill>
                  <a:prstClr val="black"/>
                </a:solidFill>
              </a:rPr>
              <a:t>bank</a:t>
            </a:r>
            <a:r>
              <a:rPr lang="de-DE" dirty="0" smtClean="0">
                <a:solidFill>
                  <a:prstClr val="black"/>
                </a:solidFill>
              </a:rPr>
              <a:t> (PIC </a:t>
            </a:r>
            <a:r>
              <a:rPr lang="de-DE" dirty="0" err="1" smtClean="0">
                <a:solidFill>
                  <a:prstClr val="black"/>
                </a:solidFill>
              </a:rPr>
              <a:t>largest</a:t>
            </a:r>
            <a:r>
              <a:rPr lang="de-DE" dirty="0" smtClean="0">
                <a:solidFill>
                  <a:prstClr val="black"/>
                </a:solidFill>
              </a:rPr>
              <a:t> </a:t>
            </a:r>
            <a:r>
              <a:rPr lang="de-DE" dirty="0" err="1" smtClean="0">
                <a:solidFill>
                  <a:prstClr val="black"/>
                </a:solidFill>
              </a:rPr>
              <a:t>minority</a:t>
            </a:r>
            <a:r>
              <a:rPr lang="de-DE" dirty="0" smtClean="0">
                <a:solidFill>
                  <a:prstClr val="black"/>
                </a:solidFill>
              </a:rPr>
              <a:t> shareholder)</a:t>
            </a:r>
          </a:p>
        </p:txBody>
      </p:sp>
    </p:spTree>
    <p:extLst>
      <p:ext uri="{BB962C8B-B14F-4D97-AF65-F5344CB8AC3E}">
        <p14:creationId xmlns:p14="http://schemas.microsoft.com/office/powerpoint/2010/main" val="165770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4200" b="0" cap="none" spc="0" dirty="0">
                <a:solidFill>
                  <a:srgbClr val="D16349"/>
                </a:solidFill>
              </a:rPr>
              <a:t>Recent Trends are encouraging and need to be harnessed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542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of Technology to promote inclusion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639" y="1527175"/>
            <a:ext cx="448021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975" y="381000"/>
            <a:ext cx="8534400" cy="1066800"/>
          </a:xfrm>
        </p:spPr>
        <p:txBody>
          <a:bodyPr>
            <a:normAutofit fontScale="90000"/>
          </a:bodyPr>
          <a:lstStyle/>
          <a:p>
            <a:r>
              <a:rPr lang="en-US" sz="3200" dirty="0" smtClean="0"/>
              <a:t>New Channels for Design and Delivery of Services</a:t>
            </a:r>
            <a:br>
              <a:rPr lang="en-US" sz="3200" dirty="0" smtClean="0"/>
            </a:br>
            <a:endParaRPr lang="en-US" sz="3200" i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88392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37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 Technological Innovation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Mobile money transfer (m-transfer): facilitate financial transactions via mobile phones</a:t>
            </a:r>
          </a:p>
          <a:p>
            <a:r>
              <a:rPr lang="en-US" sz="2400" dirty="0" smtClean="0"/>
              <a:t>Since 2005, m-transfer systems have been established </a:t>
            </a:r>
            <a:r>
              <a:rPr lang="en-US" sz="2400" smtClean="0"/>
              <a:t>in 80 </a:t>
            </a:r>
            <a:r>
              <a:rPr lang="en-US" sz="2400" dirty="0" smtClean="0"/>
              <a:t>developing countries across Africa, Asia, and Latin America </a:t>
            </a:r>
          </a:p>
          <a:p>
            <a:r>
              <a:rPr lang="en-US" sz="2400" dirty="0" smtClean="0"/>
              <a:t>Most prominent example is that of M-</a:t>
            </a:r>
            <a:r>
              <a:rPr lang="en-US" sz="2400" dirty="0" err="1" smtClean="0"/>
              <a:t>Pesa</a:t>
            </a:r>
            <a:r>
              <a:rPr lang="en-US" sz="2400" dirty="0" smtClean="0"/>
              <a:t> launched in Kenya in 2007 by </a:t>
            </a:r>
            <a:r>
              <a:rPr lang="en-US" sz="2400" dirty="0" err="1" smtClean="0"/>
              <a:t>Safaricom</a:t>
            </a:r>
            <a:r>
              <a:rPr lang="en-US" sz="2400" dirty="0" smtClean="0"/>
              <a:t>: now with 15 million registered users, a network of 35,000 agents, and monthly transaction volume of US$665 million</a:t>
            </a:r>
          </a:p>
          <a:p>
            <a:r>
              <a:rPr lang="en-US" sz="2400" dirty="0" smtClean="0"/>
              <a:t>Can be used in risk sharing- example of Rwanda in 2008 after earthquake with transfers made to affected areas</a:t>
            </a:r>
          </a:p>
          <a:p>
            <a:r>
              <a:rPr lang="en-US" sz="2400" dirty="0" smtClean="0"/>
              <a:t>Can also help in cash transfer programs where traditional payment infrastructure is lacking – example of Niger “Zap” program to reach remote villages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7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in Mind also Demand Side of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Much of the focus has </a:t>
            </a:r>
            <a:r>
              <a:rPr lang="en-US" dirty="0" smtClean="0"/>
              <a:t>traditionally been </a:t>
            </a:r>
            <a:r>
              <a:rPr lang="en-US" dirty="0"/>
              <a:t>on supply side: number of providers, type of services, points of access, affordability</a:t>
            </a:r>
          </a:p>
          <a:p>
            <a:r>
              <a:rPr lang="en-US" dirty="0"/>
              <a:t>Demand side is also crucially important: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For businesses this entails: improved management and technical capacity as well as accounting and financial systems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For households this entails: improved consumer awareness, financial capability and skills</a:t>
            </a:r>
          </a:p>
          <a:p>
            <a:r>
              <a:rPr lang="en-US" dirty="0" smtClean="0"/>
              <a:t>Consumer Protection and Financial Literacy  </a:t>
            </a:r>
            <a:r>
              <a:rPr lang="en-US" dirty="0"/>
              <a:t>should be an integral part of promoting financial inclusion for all</a:t>
            </a:r>
          </a:p>
          <a:p>
            <a:r>
              <a:rPr lang="en-US" dirty="0"/>
              <a:t>There is a clear global gender gap between men and women’s access to formal financial services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/>
              <a:t>One reason in disparities is access to education, including financial education and literacy as well as equal treatment by financial service providers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1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685800" y="1600200"/>
            <a:ext cx="7930896" cy="4343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508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Ins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123" name="Title 5"/>
          <p:cNvSpPr>
            <a:spLocks noGrp="1"/>
          </p:cNvSpPr>
          <p:nvPr>
            <p:ph type="title"/>
          </p:nvPr>
        </p:nvSpPr>
        <p:spPr bwMode="auto">
          <a:xfrm>
            <a:off x="838200" y="76200"/>
            <a:ext cx="7930896" cy="10668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dirty="0" smtClean="0">
                <a:ea typeface="Arial Bold"/>
              </a:rPr>
              <a:t>   </a:t>
            </a:r>
            <a:endParaRPr lang="en-US" sz="2800" dirty="0" smtClean="0">
              <a:solidFill>
                <a:schemeClr val="bg1"/>
              </a:solidFill>
              <a:ea typeface="Arial Bold"/>
            </a:endParaRPr>
          </a:p>
        </p:txBody>
      </p:sp>
      <p:sp>
        <p:nvSpPr>
          <p:cNvPr id="4" name="Oval 3"/>
          <p:cNvSpPr/>
          <p:nvPr/>
        </p:nvSpPr>
        <p:spPr>
          <a:xfrm>
            <a:off x="3886200" y="11430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Banking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838200" y="19050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Insurance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838200" y="43434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Private Pensions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934200" y="19050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Securities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934200" y="43434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Non-Bank Credit, incl. MFI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886200" y="5181600"/>
            <a:ext cx="1524000" cy="1219200"/>
          </a:xfrm>
          <a:prstGeom prst="ellipse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prstClr val="white"/>
                </a:solidFill>
              </a:rPr>
              <a:t>Credit Reporting</a:t>
            </a:r>
            <a:endParaRPr lang="en-US" sz="2000" b="1" dirty="0">
              <a:solidFill>
                <a:prstClr val="white"/>
              </a:solidFill>
            </a:endParaRPr>
          </a:p>
        </p:txBody>
      </p:sp>
      <p:sp>
        <p:nvSpPr>
          <p:cNvPr id="15" name="Title 5"/>
          <p:cNvSpPr>
            <a:spLocks noGrp="1"/>
          </p:cNvSpPr>
          <p:nvPr/>
        </p:nvSpPr>
        <p:spPr bwMode="auto">
          <a:xfrm>
            <a:off x="152400" y="228600"/>
            <a:ext cx="9220200" cy="990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2"/>
                </a:solidFill>
                <a:latin typeface="Arial"/>
                <a:ea typeface="ＭＳ Ｐゴシック" charset="-128"/>
                <a:cs typeface="ＭＳ Ｐゴシック" charset="-128"/>
              </a:defRPr>
            </a:lvl1pPr>
            <a:lvl2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sz="3300" b="0" dirty="0">
                <a:solidFill>
                  <a:srgbClr val="7B9899"/>
                </a:solidFill>
                <a:latin typeface="Georgia" panose="02040502050405020303" pitchFamily="18" charset="0"/>
                <a:ea typeface="+mj-ea"/>
                <a:cs typeface="+mj-cs"/>
              </a:rPr>
              <a:t>Good Practices for Financial Consumer Protection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57643" y="3302168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1F497D"/>
                </a:solidFill>
                <a:ea typeface="ＭＳ Ｐゴシック" pitchFamily="34" charset="-128"/>
                <a:cs typeface="Arial" pitchFamily="34" charset="0"/>
              </a:rPr>
              <a:t>Regulatory </a:t>
            </a:r>
            <a:r>
              <a:rPr lang="en-US" sz="2000" b="1" dirty="0">
                <a:solidFill>
                  <a:srgbClr val="1F497D"/>
                </a:solidFill>
                <a:ea typeface="ＭＳ Ｐゴシック" pitchFamily="34" charset="-128"/>
                <a:cs typeface="Arial" pitchFamily="34" charset="0"/>
              </a:rPr>
              <a:t>and Legal </a:t>
            </a:r>
            <a:r>
              <a:rPr lang="en-US" sz="2000" b="1" dirty="0" smtClean="0">
                <a:solidFill>
                  <a:srgbClr val="1F497D"/>
                </a:solidFill>
                <a:ea typeface="ＭＳ Ｐゴシック" pitchFamily="34" charset="-128"/>
                <a:cs typeface="Arial" pitchFamily="34" charset="0"/>
              </a:rPr>
              <a:t>Framework</a:t>
            </a:r>
            <a:endParaRPr lang="en-US" sz="2000" b="1" dirty="0">
              <a:solidFill>
                <a:srgbClr val="1F497D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8" name="Quad Arrow 17"/>
          <p:cNvSpPr/>
          <p:nvPr/>
        </p:nvSpPr>
        <p:spPr>
          <a:xfrm>
            <a:off x="2514600" y="2438400"/>
            <a:ext cx="4267200" cy="2743200"/>
          </a:xfrm>
          <a:prstGeom prst="quadArrow">
            <a:avLst>
              <a:gd name="adj1" fmla="val 7500"/>
              <a:gd name="adj2" fmla="val 9750"/>
              <a:gd name="adj3" fmla="val 8088"/>
            </a:avLst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9" name="Group 26"/>
          <p:cNvGrpSpPr/>
          <p:nvPr/>
        </p:nvGrpSpPr>
        <p:grpSpPr>
          <a:xfrm>
            <a:off x="2781645" y="2653459"/>
            <a:ext cx="1714155" cy="983327"/>
            <a:chOff x="381000" y="297180"/>
            <a:chExt cx="1965960" cy="1828800"/>
          </a:xfrm>
          <a:solidFill>
            <a:schemeClr val="accent1"/>
          </a:solidFill>
        </p:grpSpPr>
        <p:sp>
          <p:nvSpPr>
            <p:cNvPr id="20" name="Rounded Rectangle 19"/>
            <p:cNvSpPr/>
            <p:nvPr/>
          </p:nvSpPr>
          <p:spPr>
            <a:xfrm>
              <a:off x="381000" y="297180"/>
              <a:ext cx="1965960" cy="182880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4"/>
            <p:cNvSpPr/>
            <p:nvPr/>
          </p:nvSpPr>
          <p:spPr>
            <a:xfrm>
              <a:off x="470275" y="386455"/>
              <a:ext cx="1787410" cy="165025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83820" rIns="0" bIns="83820" numCol="1" spcCol="1270" anchor="ctr" anchorCtr="0">
              <a:noAutofit/>
            </a:bodyPr>
            <a:lstStyle/>
            <a:p>
              <a:pPr algn="ctr" defTabSz="9779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prstClr val="white"/>
                  </a:solidFill>
                </a:rPr>
                <a:t>Consumer Disclosure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 29"/>
          <p:cNvGrpSpPr/>
          <p:nvPr/>
        </p:nvGrpSpPr>
        <p:grpSpPr>
          <a:xfrm>
            <a:off x="4800600" y="2667000"/>
            <a:ext cx="1718066" cy="990600"/>
            <a:chOff x="2598419" y="297180"/>
            <a:chExt cx="1828800" cy="1828800"/>
          </a:xfrm>
          <a:solidFill>
            <a:schemeClr val="accent1"/>
          </a:solidFill>
        </p:grpSpPr>
        <p:sp>
          <p:nvSpPr>
            <p:cNvPr id="23" name="Rounded Rectangle 22"/>
            <p:cNvSpPr/>
            <p:nvPr/>
          </p:nvSpPr>
          <p:spPr>
            <a:xfrm>
              <a:off x="2598419" y="297180"/>
              <a:ext cx="1828800" cy="182880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6"/>
            <p:cNvSpPr/>
            <p:nvPr/>
          </p:nvSpPr>
          <p:spPr>
            <a:xfrm>
              <a:off x="2687694" y="386455"/>
              <a:ext cx="1650250" cy="165025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algn="ctr" defTabSz="9779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prstClr val="white"/>
                  </a:solidFill>
                </a:rPr>
                <a:t>Business Practices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Group 32"/>
          <p:cNvGrpSpPr/>
          <p:nvPr/>
        </p:nvGrpSpPr>
        <p:grpSpPr>
          <a:xfrm>
            <a:off x="2781643" y="3970020"/>
            <a:ext cx="1714156" cy="1027235"/>
            <a:chOff x="449580" y="2446019"/>
            <a:chExt cx="1828800" cy="1828800"/>
          </a:xfrm>
          <a:solidFill>
            <a:schemeClr val="accent1"/>
          </a:solidFill>
        </p:grpSpPr>
        <p:sp>
          <p:nvSpPr>
            <p:cNvPr id="26" name="Rounded Rectangle 25"/>
            <p:cNvSpPr/>
            <p:nvPr/>
          </p:nvSpPr>
          <p:spPr>
            <a:xfrm>
              <a:off x="449580" y="2446019"/>
              <a:ext cx="1828800" cy="182880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Rounded Rectangle 8"/>
            <p:cNvSpPr/>
            <p:nvPr/>
          </p:nvSpPr>
          <p:spPr>
            <a:xfrm>
              <a:off x="538855" y="2535294"/>
              <a:ext cx="1650250" cy="165025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algn="ctr" defTabSz="9779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prstClr val="white"/>
                  </a:solidFill>
                </a:rPr>
                <a:t>Consumer Redress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Group 35"/>
          <p:cNvGrpSpPr/>
          <p:nvPr/>
        </p:nvGrpSpPr>
        <p:grpSpPr>
          <a:xfrm>
            <a:off x="4800600" y="3970020"/>
            <a:ext cx="1718065" cy="1027235"/>
            <a:chOff x="2598419" y="2446019"/>
            <a:chExt cx="1828800" cy="1828800"/>
          </a:xfrm>
        </p:grpSpPr>
        <p:sp>
          <p:nvSpPr>
            <p:cNvPr id="29" name="Rounded Rectangle 28"/>
            <p:cNvSpPr/>
            <p:nvPr/>
          </p:nvSpPr>
          <p:spPr>
            <a:xfrm>
              <a:off x="2598419" y="2446019"/>
              <a:ext cx="1828800" cy="1828800"/>
            </a:xfrm>
            <a:prstGeom prst="roundRect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Rounded Rectangle 10"/>
            <p:cNvSpPr/>
            <p:nvPr/>
          </p:nvSpPr>
          <p:spPr>
            <a:xfrm>
              <a:off x="2687694" y="2535294"/>
              <a:ext cx="1650250" cy="16502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algn="ctr" defTabSz="97790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dirty="0" smtClean="0">
                  <a:solidFill>
                    <a:prstClr val="white"/>
                  </a:solidFill>
                </a:rPr>
                <a:t>Financial Literacy</a:t>
              </a:r>
              <a:endParaRPr lang="en-US" sz="2000" dirty="0">
                <a:solidFill>
                  <a:prstClr val="white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781800" y="3406914"/>
            <a:ext cx="1752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1F497D"/>
                </a:solidFill>
                <a:ea typeface="ＭＳ Ｐゴシック" pitchFamily="34" charset="-128"/>
                <a:cs typeface="Arial" pitchFamily="34" charset="0"/>
              </a:rPr>
              <a:t>Institutional Framework</a:t>
            </a:r>
            <a:endParaRPr lang="en-US" sz="2000" b="1" dirty="0">
              <a:solidFill>
                <a:srgbClr val="1F497D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2" name="Rounded Rectangle 4"/>
          <p:cNvSpPr/>
          <p:nvPr/>
        </p:nvSpPr>
        <p:spPr>
          <a:xfrm>
            <a:off x="994226" y="3297522"/>
            <a:ext cx="1558474" cy="887322"/>
          </a:xfrm>
          <a:prstGeom prst="rect">
            <a:avLst/>
          </a:prstGeom>
          <a:solidFill>
            <a:schemeClr val="accent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83820" rIns="0" bIns="83820" numCol="1" spcCol="1270" anchor="ctr" anchorCtr="0">
            <a:noAutofit/>
          </a:bodyPr>
          <a:lstStyle/>
          <a:p>
            <a:pPr algn="ctr" defTabSz="9779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smtClean="0">
                <a:solidFill>
                  <a:prstClr val="white"/>
                </a:solidFill>
              </a:rPr>
              <a:t>Regulatory and Legal Framework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33" name="Rounded Rectangle 4"/>
          <p:cNvSpPr/>
          <p:nvPr/>
        </p:nvSpPr>
        <p:spPr>
          <a:xfrm>
            <a:off x="6781800" y="3276600"/>
            <a:ext cx="1558474" cy="887322"/>
          </a:xfrm>
          <a:prstGeom prst="rect">
            <a:avLst/>
          </a:prstGeom>
          <a:solidFill>
            <a:schemeClr val="accent1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0" tIns="83820" rIns="0" bIns="83820" numCol="1" spcCol="1270" anchor="ctr" anchorCtr="0">
            <a:noAutofit/>
          </a:bodyPr>
          <a:lstStyle/>
          <a:p>
            <a:pPr algn="ctr" defTabSz="97790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000" dirty="0" smtClean="0">
                <a:solidFill>
                  <a:prstClr val="white"/>
                </a:solidFill>
              </a:rPr>
              <a:t>Institutional framework</a:t>
            </a:r>
            <a:endParaRPr lang="en-US" sz="2000" dirty="0">
              <a:solidFill>
                <a:prstClr val="white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1526639-22DD-499D-B00D-9773E427F33D}" type="slidenum">
              <a:rPr 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29</a:t>
            </a:fld>
            <a:endParaRPr 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5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But Challenges Remain</a:t>
            </a:r>
            <a:br>
              <a:rPr lang="en-US" dirty="0" smtClean="0"/>
            </a:br>
            <a:r>
              <a:rPr lang="en-US" sz="2700" i="1" dirty="0" smtClean="0"/>
              <a:t>Financial Sector Development lags other developing regions</a:t>
            </a:r>
            <a:r>
              <a:rPr lang="en-US" sz="2700" dirty="0" smtClean="0"/>
              <a:t/>
            </a:r>
            <a:br>
              <a:rPr lang="en-US" sz="2700" dirty="0" smtClean="0"/>
            </a:br>
            <a:endParaRPr lang="en-US" sz="27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165" y="1527175"/>
            <a:ext cx="831115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36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5"/>
          <p:cNvSpPr txBox="1">
            <a:spLocks/>
          </p:cNvSpPr>
          <p:nvPr/>
        </p:nvSpPr>
        <p:spPr bwMode="auto">
          <a:xfrm>
            <a:off x="384175" y="0"/>
            <a:ext cx="8385175" cy="1219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spcBef>
                <a:spcPct val="0"/>
              </a:spcBef>
            </a:pPr>
            <a:r>
              <a:rPr lang="es-PE" sz="3000" dirty="0" err="1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Examples</a:t>
            </a:r>
            <a:r>
              <a:rPr lang="es-PE" sz="3000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 of </a:t>
            </a:r>
            <a:r>
              <a:rPr lang="es-PE" sz="3000" dirty="0" err="1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Financial</a:t>
            </a:r>
            <a:r>
              <a:rPr lang="es-PE" sz="3000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PE" sz="3000" dirty="0" err="1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Education</a:t>
            </a:r>
            <a:r>
              <a:rPr lang="es-PE" sz="3000" dirty="0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PE" sz="3000" dirty="0" err="1" smtClean="0">
                <a:solidFill>
                  <a:schemeClr val="accent3">
                    <a:shade val="75000"/>
                  </a:schemeClr>
                </a:solidFill>
                <a:latin typeface="+mj-lt"/>
                <a:ea typeface="+mj-ea"/>
                <a:cs typeface="+mj-cs"/>
              </a:rPr>
              <a:t>Initiatives</a:t>
            </a:r>
            <a:endParaRPr lang="es-PE" sz="3000" dirty="0">
              <a:solidFill>
                <a:schemeClr val="accent3">
                  <a:shade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2300832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Brazil:  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Financial education program in schools  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(incl. impact evaluation)</a:t>
            </a:r>
            <a:endParaRPr lang="en-US" sz="2000" dirty="0">
              <a:solidFill>
                <a:srgbClr val="002345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3505200"/>
            <a:ext cx="5562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New Zealand &amp; Australia:  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Financial literacy training for </a:t>
            </a:r>
            <a:b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</a:br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remittances recipients and senders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(incl. impact evaluation)</a:t>
            </a:r>
            <a:endParaRPr lang="en-US" sz="2000" dirty="0">
              <a:solidFill>
                <a:srgbClr val="002345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20" name="Picture 19"/>
          <p:cNvPicPr>
            <a:picLocks/>
          </p:cNvPicPr>
          <p:nvPr/>
        </p:nvPicPr>
        <p:blipFill>
          <a:blip r:embed="rId3"/>
          <a:srcRect b="77064"/>
          <a:stretch>
            <a:fillRect/>
          </a:stretch>
        </p:blipFill>
        <p:spPr bwMode="auto">
          <a:xfrm>
            <a:off x="4648200" y="3648618"/>
            <a:ext cx="4121150" cy="92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bg_header2.jpeg"/>
          <p:cNvPicPr>
            <a:picLocks noChangeAspect="1"/>
          </p:cNvPicPr>
          <p:nvPr/>
        </p:nvPicPr>
        <p:blipFill>
          <a:blip r:embed="rId4"/>
          <a:srcRect l="37608" r="37608" b="30236"/>
          <a:stretch>
            <a:fillRect/>
          </a:stretch>
        </p:blipFill>
        <p:spPr>
          <a:xfrm>
            <a:off x="6019800" y="2286000"/>
            <a:ext cx="2266003" cy="8352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7328" y="1242497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Zambia: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National Strategy on Financial Education 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2012-2017 </a:t>
            </a:r>
            <a:endParaRPr lang="en-US" sz="2000" dirty="0">
              <a:solidFill>
                <a:srgbClr val="002345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13" descr="bankofzambia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1242497"/>
            <a:ext cx="2901950" cy="66250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57200" y="5019268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South Africa:</a:t>
            </a:r>
          </a:p>
          <a:p>
            <a:r>
              <a:rPr lang="en-US" sz="2000" dirty="0" smtClean="0">
                <a:solidFill>
                  <a:srgbClr val="002345">
                    <a:lumMod val="75000"/>
                  </a:srgbClr>
                </a:solidFill>
                <a:latin typeface="Calibri" panose="020F0502020204030204" pitchFamily="34" charset="0"/>
              </a:rPr>
              <a:t>Financial education delivered through popular Soap opera  (incl. impact evaluation)</a:t>
            </a:r>
            <a:endParaRPr lang="en-US" sz="2000" dirty="0">
              <a:solidFill>
                <a:srgbClr val="002345">
                  <a:lumMod val="75000"/>
                </a:srgbClr>
              </a:solidFill>
              <a:latin typeface="Calibri" panose="020F0502020204030204" pitchFamily="34" charset="0"/>
            </a:endParaRPr>
          </a:p>
        </p:txBody>
      </p:sp>
      <p:pic>
        <p:nvPicPr>
          <p:cNvPr id="31746" name="Picture 2" descr="http://www.tvsa.co.za/mastershowimages/542_scandal-2013-46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37953" y="5019268"/>
            <a:ext cx="1847850" cy="11845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968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1752" y="38404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Maximizing the benefits of cross-border banking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304800" y="1524000"/>
            <a:ext cx="7924800" cy="5029200"/>
          </a:xfrm>
        </p:spPr>
        <p:txBody>
          <a:bodyPr>
            <a:noAutofit/>
          </a:bodyPr>
          <a:lstStyle/>
          <a:p>
            <a:r>
              <a:rPr lang="de-DE" sz="1600" b="1" dirty="0" smtClean="0"/>
              <a:t>Model 1: </a:t>
            </a:r>
            <a:r>
              <a:rPr lang="de-DE" sz="1600" b="1" dirty="0" err="1" smtClean="0"/>
              <a:t>Retain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your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corporate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client</a:t>
            </a:r>
            <a:r>
              <a:rPr lang="de-DE" sz="1600" b="1" dirty="0" smtClean="0"/>
              <a:t> </a:t>
            </a:r>
            <a:r>
              <a:rPr lang="de-DE" sz="1600" b="1" dirty="0" err="1" smtClean="0"/>
              <a:t>base</a:t>
            </a:r>
            <a:endParaRPr lang="de-DE" sz="1600" b="1" dirty="0" smtClean="0"/>
          </a:p>
          <a:p>
            <a:pPr lvl="1"/>
            <a:r>
              <a:rPr lang="de-DE" sz="1600" dirty="0" smtClean="0"/>
              <a:t>Major driver for cross-border expansion is to follow large corporate clients </a:t>
            </a:r>
            <a:endParaRPr lang="de-DE" sz="1600" dirty="0"/>
          </a:p>
          <a:p>
            <a:pPr lvl="1"/>
            <a:r>
              <a:rPr lang="en-US" sz="1600" dirty="0" smtClean="0"/>
              <a:t>“Suitcase banking”: booking loans too large for the size </a:t>
            </a:r>
            <a:r>
              <a:rPr lang="en-US" sz="1600" dirty="0"/>
              <a:t>of </a:t>
            </a:r>
            <a:r>
              <a:rPr lang="en-US" sz="1600" dirty="0" smtClean="0"/>
              <a:t>subsidiaries’ </a:t>
            </a:r>
            <a:r>
              <a:rPr lang="en-US" sz="1600" dirty="0"/>
              <a:t>balance sheets </a:t>
            </a:r>
            <a:r>
              <a:rPr lang="en-US" sz="1600" dirty="0" smtClean="0"/>
              <a:t>on </a:t>
            </a:r>
            <a:r>
              <a:rPr lang="en-US" sz="1600" dirty="0"/>
              <a:t>the </a:t>
            </a:r>
            <a:r>
              <a:rPr lang="en-US" sz="1600" dirty="0" smtClean="0"/>
              <a:t>parent bank balance sheet</a:t>
            </a:r>
          </a:p>
          <a:p>
            <a:r>
              <a:rPr lang="de-DE" sz="1600" b="1" dirty="0" smtClean="0"/>
              <a:t>Model </a:t>
            </a:r>
            <a:r>
              <a:rPr lang="de-DE" sz="1600" b="1" dirty="0"/>
              <a:t>2</a:t>
            </a:r>
            <a:r>
              <a:rPr lang="de-DE" sz="1600" b="1" dirty="0" smtClean="0"/>
              <a:t>: Target host country growth sectors</a:t>
            </a:r>
          </a:p>
          <a:p>
            <a:pPr lvl="1"/>
            <a:r>
              <a:rPr lang="en-US" sz="1600" dirty="0" smtClean="0"/>
              <a:t>Leverage opportunities arising from new growth sectors, including natural resources</a:t>
            </a:r>
          </a:p>
          <a:p>
            <a:pPr lvl="1"/>
            <a:r>
              <a:rPr lang="en-US" sz="1600" dirty="0" smtClean="0"/>
              <a:t>Moving beyond the extraction sectors</a:t>
            </a:r>
          </a:p>
          <a:p>
            <a:r>
              <a:rPr lang="en-US" sz="1600" b="1" dirty="0"/>
              <a:t>Model 3: Banking the mass </a:t>
            </a:r>
            <a:r>
              <a:rPr lang="en-US" sz="1600" b="1" dirty="0" smtClean="0"/>
              <a:t>affluent</a:t>
            </a:r>
          </a:p>
          <a:p>
            <a:pPr lvl="1"/>
            <a:r>
              <a:rPr lang="en-US" sz="1600" dirty="0"/>
              <a:t>Supported by improvements in local macroeconomic management leading to less attractive yields on government securities , ‘crowding in’ of bank lending</a:t>
            </a:r>
            <a:endParaRPr lang="en-US" sz="1600" b="1" dirty="0"/>
          </a:p>
          <a:p>
            <a:r>
              <a:rPr lang="de-DE" sz="1600" b="1" dirty="0" smtClean="0"/>
              <a:t>Model </a:t>
            </a:r>
            <a:r>
              <a:rPr lang="de-DE" sz="1600" b="1" dirty="0"/>
              <a:t>4</a:t>
            </a:r>
            <a:r>
              <a:rPr lang="de-DE" sz="1600" b="1" dirty="0" smtClean="0"/>
              <a:t>: Export successful innovations</a:t>
            </a:r>
          </a:p>
          <a:p>
            <a:pPr lvl="1"/>
            <a:r>
              <a:rPr lang="en-US" sz="1600" dirty="0" smtClean="0"/>
              <a:t>Replicate innovative </a:t>
            </a:r>
            <a:r>
              <a:rPr lang="en-US" sz="1600" dirty="0"/>
              <a:t>business </a:t>
            </a:r>
            <a:r>
              <a:rPr lang="en-US" sz="1600" dirty="0" smtClean="0"/>
              <a:t>models </a:t>
            </a:r>
            <a:r>
              <a:rPr lang="en-US" sz="1600" dirty="0"/>
              <a:t>tested successfully at </a:t>
            </a:r>
            <a:r>
              <a:rPr lang="en-US" sz="1600" dirty="0" smtClean="0"/>
              <a:t>home </a:t>
            </a:r>
            <a:r>
              <a:rPr lang="de-DE" sz="1600" dirty="0" err="1" smtClean="0"/>
              <a:t>to</a:t>
            </a:r>
            <a:r>
              <a:rPr lang="de-DE" sz="1600" dirty="0" smtClean="0"/>
              <a:t> </a:t>
            </a:r>
            <a:r>
              <a:rPr lang="de-DE" sz="1600" dirty="0" err="1"/>
              <a:t>serve</a:t>
            </a:r>
            <a:r>
              <a:rPr lang="de-DE" sz="1600" dirty="0"/>
              <a:t> </a:t>
            </a:r>
            <a:r>
              <a:rPr lang="de-DE" sz="1600" dirty="0" err="1"/>
              <a:t>lower</a:t>
            </a:r>
            <a:r>
              <a:rPr lang="de-DE" sz="1600" dirty="0"/>
              <a:t> end </a:t>
            </a:r>
            <a:r>
              <a:rPr lang="de-DE" sz="1600" dirty="0" err="1"/>
              <a:t>of</a:t>
            </a:r>
            <a:r>
              <a:rPr lang="de-DE" sz="1600" dirty="0"/>
              <a:t> 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market</a:t>
            </a:r>
            <a:r>
              <a:rPr lang="de-DE" sz="1600" dirty="0" smtClean="0"/>
              <a:t> </a:t>
            </a:r>
            <a:r>
              <a:rPr lang="en-US" sz="1600" dirty="0" smtClean="0"/>
              <a:t>in </a:t>
            </a:r>
            <a:r>
              <a:rPr lang="en-US" sz="1600" dirty="0"/>
              <a:t>host </a:t>
            </a:r>
            <a:r>
              <a:rPr lang="en-US" sz="1600" dirty="0" smtClean="0"/>
              <a:t>countries, e.g. </a:t>
            </a:r>
            <a:r>
              <a:rPr lang="en-US" sz="1600" dirty="0"/>
              <a:t>agency </a:t>
            </a:r>
            <a:r>
              <a:rPr lang="en-US" sz="1600" dirty="0" smtClean="0"/>
              <a:t>banking, lending to SMEs</a:t>
            </a:r>
          </a:p>
          <a:p>
            <a:pPr marL="0" indent="0">
              <a:buNone/>
            </a:pPr>
            <a:endParaRPr lang="en-US" sz="2100" dirty="0" smtClean="0"/>
          </a:p>
          <a:p>
            <a:pPr marL="0" lvl="1" indent="0">
              <a:buNone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52226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600" dirty="0" smtClean="0"/>
              <a:t>While Managing </a:t>
            </a:r>
            <a:r>
              <a:rPr lang="en-US" sz="2600" dirty="0"/>
              <a:t>risks associated with 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cross-border banks</a:t>
            </a:r>
            <a:endParaRPr lang="en-GB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304800" y="1527175"/>
            <a:ext cx="8199438" cy="4572000"/>
          </a:xfrm>
        </p:spPr>
        <p:txBody>
          <a:bodyPr>
            <a:normAutofit/>
          </a:bodyPr>
          <a:lstStyle/>
          <a:p>
            <a:r>
              <a:rPr lang="en-GB" sz="2400" dirty="0" smtClean="0"/>
              <a:t>Consolidated supervision </a:t>
            </a:r>
            <a:r>
              <a:rPr lang="en-US" sz="2400" dirty="0"/>
              <a:t>is a critical component of supervision of cross-border </a:t>
            </a:r>
            <a:r>
              <a:rPr lang="en-US" sz="2400" dirty="0" smtClean="0"/>
              <a:t>banks </a:t>
            </a:r>
          </a:p>
          <a:p>
            <a:pPr lvl="1"/>
            <a:r>
              <a:rPr lang="en-US" sz="2100" dirty="0"/>
              <a:t>Opacity of banks’ balance </a:t>
            </a:r>
            <a:r>
              <a:rPr lang="en-US" sz="2100" dirty="0" smtClean="0"/>
              <a:t>sheets and </a:t>
            </a:r>
            <a:r>
              <a:rPr lang="en-US" sz="2100" dirty="0"/>
              <a:t>speed of shifting resources </a:t>
            </a:r>
          </a:p>
          <a:p>
            <a:pPr lvl="1"/>
            <a:r>
              <a:rPr lang="en-US" sz="2000" dirty="0" smtClean="0"/>
              <a:t>Contagion and reputational risk</a:t>
            </a:r>
          </a:p>
          <a:p>
            <a:r>
              <a:rPr lang="de-DE" sz="2400" dirty="0"/>
              <a:t>Tools </a:t>
            </a:r>
            <a:r>
              <a:rPr lang="de-DE" sz="2400" dirty="0" err="1"/>
              <a:t>to</a:t>
            </a:r>
            <a:r>
              <a:rPr lang="de-DE" sz="2400" dirty="0"/>
              <a:t> </a:t>
            </a:r>
            <a:r>
              <a:rPr lang="de-DE" sz="2400" dirty="0" err="1"/>
              <a:t>achieve</a:t>
            </a:r>
            <a:r>
              <a:rPr lang="de-DE" sz="2400" dirty="0"/>
              <a:t> </a:t>
            </a:r>
            <a:r>
              <a:rPr lang="de-DE" sz="2400" dirty="0" err="1"/>
              <a:t>this</a:t>
            </a:r>
            <a:r>
              <a:rPr lang="de-DE" sz="2400" dirty="0"/>
              <a:t> </a:t>
            </a:r>
            <a:r>
              <a:rPr lang="de-DE" sz="2400" dirty="0" err="1"/>
              <a:t>objective</a:t>
            </a:r>
            <a:r>
              <a:rPr lang="de-DE" sz="2400" dirty="0"/>
              <a:t> </a:t>
            </a:r>
            <a:r>
              <a:rPr lang="de-DE" sz="2400" dirty="0" err="1" smtClean="0"/>
              <a:t>include</a:t>
            </a:r>
            <a:r>
              <a:rPr lang="de-DE" sz="2400" dirty="0" smtClean="0"/>
              <a:t> </a:t>
            </a:r>
            <a:endParaRPr lang="de-DE" sz="2400" dirty="0"/>
          </a:p>
          <a:p>
            <a:pPr lvl="1"/>
            <a:r>
              <a:rPr lang="de-DE" sz="2000" dirty="0"/>
              <a:t>National / </a:t>
            </a:r>
            <a:r>
              <a:rPr lang="de-DE" sz="2000" dirty="0" err="1"/>
              <a:t>cross-border</a:t>
            </a:r>
            <a:r>
              <a:rPr lang="de-DE" sz="2000" dirty="0"/>
              <a:t> </a:t>
            </a:r>
            <a:r>
              <a:rPr lang="de-DE" sz="2000" dirty="0" err="1"/>
              <a:t>consolidated</a:t>
            </a:r>
            <a:r>
              <a:rPr lang="de-DE" sz="2000" dirty="0"/>
              <a:t> </a:t>
            </a:r>
            <a:r>
              <a:rPr lang="de-DE" sz="2000" dirty="0" err="1"/>
              <a:t>reporting</a:t>
            </a:r>
            <a:r>
              <a:rPr lang="de-DE" sz="2000" dirty="0"/>
              <a:t> </a:t>
            </a:r>
            <a:r>
              <a:rPr lang="de-DE" sz="2000" dirty="0" err="1"/>
              <a:t>and</a:t>
            </a:r>
            <a:r>
              <a:rPr lang="de-DE" sz="2000" dirty="0"/>
              <a:t> </a:t>
            </a:r>
            <a:r>
              <a:rPr lang="de-DE" sz="2000" dirty="0" err="1"/>
              <a:t>supervision</a:t>
            </a:r>
            <a:endParaRPr lang="de-DE" sz="2000" dirty="0"/>
          </a:p>
          <a:p>
            <a:pPr lvl="1"/>
            <a:r>
              <a:rPr lang="de-DE" sz="2000" dirty="0"/>
              <a:t>Memoranda </a:t>
            </a:r>
            <a:r>
              <a:rPr lang="de-DE" sz="2000" dirty="0" err="1"/>
              <a:t>of</a:t>
            </a:r>
            <a:r>
              <a:rPr lang="de-DE" sz="2000" dirty="0"/>
              <a:t> Understanding</a:t>
            </a:r>
          </a:p>
          <a:p>
            <a:pPr lvl="1"/>
            <a:r>
              <a:rPr lang="de-DE" sz="2000" dirty="0"/>
              <a:t>Bank-</a:t>
            </a:r>
            <a:r>
              <a:rPr lang="de-DE" sz="2000" dirty="0" err="1"/>
              <a:t>specific</a:t>
            </a:r>
            <a:r>
              <a:rPr lang="de-DE" sz="2000" dirty="0"/>
              <a:t> </a:t>
            </a:r>
            <a:r>
              <a:rPr lang="de-DE" sz="2000" dirty="0" err="1"/>
              <a:t>colleges</a:t>
            </a:r>
            <a:r>
              <a:rPr lang="de-DE" sz="2000" dirty="0"/>
              <a:t> </a:t>
            </a:r>
            <a:r>
              <a:rPr lang="de-DE" sz="2000" dirty="0" err="1"/>
              <a:t>of</a:t>
            </a:r>
            <a:r>
              <a:rPr lang="de-DE" sz="2000" dirty="0"/>
              <a:t> </a:t>
            </a:r>
            <a:r>
              <a:rPr lang="de-DE" sz="2000" dirty="0" err="1"/>
              <a:t>supervisors</a:t>
            </a:r>
            <a:endParaRPr lang="de-DE" sz="2000" dirty="0"/>
          </a:p>
          <a:p>
            <a:pPr marL="0" indent="0">
              <a:buNone/>
            </a:pPr>
            <a:endParaRPr lang="en-US" sz="2500" dirty="0" smtClean="0"/>
          </a:p>
        </p:txBody>
      </p:sp>
    </p:spTree>
    <p:extLst>
      <p:ext uri="{BB962C8B-B14F-4D97-AF65-F5344CB8AC3E}">
        <p14:creationId xmlns:p14="http://schemas.microsoft.com/office/powerpoint/2010/main" val="1377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 Finance is Local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-228600" y="1447800"/>
            <a:ext cx="9906002" cy="5410200"/>
            <a:chOff x="-228601" y="1066800"/>
            <a:chExt cx="9906002" cy="5410200"/>
          </a:xfrm>
        </p:grpSpPr>
        <p:sp>
          <p:nvSpPr>
            <p:cNvPr id="5" name="Rectangle 4"/>
            <p:cNvSpPr/>
            <p:nvPr/>
          </p:nvSpPr>
          <p:spPr>
            <a:xfrm>
              <a:off x="0" y="1066800"/>
              <a:ext cx="9144000" cy="5410200"/>
            </a:xfrm>
            <a:prstGeom prst="rect">
              <a:avLst/>
            </a:prstGeom>
            <a:solidFill>
              <a:srgbClr val="FFC5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0"/>
            <p:cNvGrpSpPr>
              <a:grpSpLocks/>
            </p:cNvGrpSpPr>
            <p:nvPr/>
          </p:nvGrpSpPr>
          <p:grpSpPr bwMode="auto">
            <a:xfrm rot="16200000">
              <a:off x="3890963" y="2509838"/>
              <a:ext cx="3641725" cy="1822450"/>
              <a:chOff x="1734" y="1239"/>
              <a:chExt cx="2294" cy="1148"/>
            </a:xfrm>
          </p:grpSpPr>
          <p:sp>
            <p:nvSpPr>
              <p:cNvPr id="15" name="Freeform 22"/>
              <p:cNvSpPr>
                <a:spLocks/>
              </p:cNvSpPr>
              <p:nvPr/>
            </p:nvSpPr>
            <p:spPr bwMode="gray">
              <a:xfrm>
                <a:off x="1734" y="1239"/>
                <a:ext cx="2294" cy="1148"/>
              </a:xfrm>
              <a:custGeom>
                <a:avLst/>
                <a:gdLst>
                  <a:gd name="T0" fmla="*/ 0 w 2294"/>
                  <a:gd name="T1" fmla="*/ 1148 h 1148"/>
                  <a:gd name="T2" fmla="*/ 801 w 2294"/>
                  <a:gd name="T3" fmla="*/ 1148 h 1148"/>
                  <a:gd name="T4" fmla="*/ 801 w 2294"/>
                  <a:gd name="T5" fmla="*/ 1148 h 1148"/>
                  <a:gd name="T6" fmla="*/ 1146 w 2294"/>
                  <a:gd name="T7" fmla="*/ 805 h 1148"/>
                  <a:gd name="T8" fmla="*/ 1491 w 2294"/>
                  <a:gd name="T9" fmla="*/ 1148 h 1148"/>
                  <a:gd name="T10" fmla="*/ 2294 w 2294"/>
                  <a:gd name="T11" fmla="*/ 1148 h 1148"/>
                  <a:gd name="T12" fmla="*/ 1146 w 2294"/>
                  <a:gd name="T13" fmla="*/ 0 h 1148"/>
                  <a:gd name="T14" fmla="*/ 0 w 2294"/>
                  <a:gd name="T15" fmla="*/ 1148 h 11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94"/>
                  <a:gd name="T25" fmla="*/ 0 h 1148"/>
                  <a:gd name="T26" fmla="*/ 2294 w 2294"/>
                  <a:gd name="T27" fmla="*/ 1148 h 11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94" h="1148">
                    <a:moveTo>
                      <a:pt x="0" y="1148"/>
                    </a:moveTo>
                    <a:lnTo>
                      <a:pt x="801" y="1148"/>
                    </a:lnTo>
                    <a:lnTo>
                      <a:pt x="1146" y="805"/>
                    </a:lnTo>
                    <a:lnTo>
                      <a:pt x="1491" y="1148"/>
                    </a:lnTo>
                    <a:lnTo>
                      <a:pt x="2294" y="1148"/>
                    </a:lnTo>
                    <a:lnTo>
                      <a:pt x="1146" y="0"/>
                    </a:lnTo>
                    <a:lnTo>
                      <a:pt x="0" y="1148"/>
                    </a:lnTo>
                    <a:close/>
                  </a:path>
                </a:pathLst>
              </a:custGeom>
              <a:solidFill>
                <a:srgbClr val="82000E">
                  <a:alpha val="6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16" name="Freeform 26"/>
              <p:cNvSpPr>
                <a:spLocks/>
              </p:cNvSpPr>
              <p:nvPr/>
            </p:nvSpPr>
            <p:spPr bwMode="gray">
              <a:xfrm>
                <a:off x="1829" y="1293"/>
                <a:ext cx="2104" cy="1056"/>
              </a:xfrm>
              <a:custGeom>
                <a:avLst/>
                <a:gdLst>
                  <a:gd name="T0" fmla="*/ 1051 w 2104"/>
                  <a:gd name="T1" fmla="*/ 0 h 1056"/>
                  <a:gd name="T2" fmla="*/ 0 w 2104"/>
                  <a:gd name="T3" fmla="*/ 1054 h 1056"/>
                  <a:gd name="T4" fmla="*/ 692 w 2104"/>
                  <a:gd name="T5" fmla="*/ 1056 h 1056"/>
                  <a:gd name="T6" fmla="*/ 1023 w 2104"/>
                  <a:gd name="T7" fmla="*/ 723 h 1056"/>
                  <a:gd name="T8" fmla="*/ 1051 w 2104"/>
                  <a:gd name="T9" fmla="*/ 697 h 1056"/>
                  <a:gd name="T10" fmla="*/ 1077 w 2104"/>
                  <a:gd name="T11" fmla="*/ 723 h 1056"/>
                  <a:gd name="T12" fmla="*/ 1412 w 2104"/>
                  <a:gd name="T13" fmla="*/ 1054 h 1056"/>
                  <a:gd name="T14" fmla="*/ 2104 w 2104"/>
                  <a:gd name="T15" fmla="*/ 1054 h 1056"/>
                  <a:gd name="T16" fmla="*/ 1051 w 2104"/>
                  <a:gd name="T17" fmla="*/ 0 h 1056"/>
                  <a:gd name="T18" fmla="*/ 1051 w 2104"/>
                  <a:gd name="T19" fmla="*/ 0 h 105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04"/>
                  <a:gd name="T31" fmla="*/ 0 h 1056"/>
                  <a:gd name="T32" fmla="*/ 2104 w 2104"/>
                  <a:gd name="T33" fmla="*/ 1056 h 105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04" h="1056">
                    <a:moveTo>
                      <a:pt x="1051" y="0"/>
                    </a:moveTo>
                    <a:lnTo>
                      <a:pt x="0" y="1054"/>
                    </a:lnTo>
                    <a:lnTo>
                      <a:pt x="692" y="1056"/>
                    </a:lnTo>
                    <a:lnTo>
                      <a:pt x="1023" y="723"/>
                    </a:lnTo>
                    <a:lnTo>
                      <a:pt x="1051" y="697"/>
                    </a:lnTo>
                    <a:lnTo>
                      <a:pt x="1077" y="723"/>
                    </a:lnTo>
                    <a:lnTo>
                      <a:pt x="1412" y="1054"/>
                    </a:lnTo>
                    <a:lnTo>
                      <a:pt x="2104" y="1054"/>
                    </a:lnTo>
                    <a:lnTo>
                      <a:pt x="1051" y="0"/>
                    </a:lnTo>
                    <a:close/>
                  </a:path>
                </a:pathLst>
              </a:custGeom>
              <a:solidFill>
                <a:srgbClr val="82000E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/>
              </a:p>
            </p:txBody>
          </p:sp>
        </p:grpSp>
        <p:sp>
          <p:nvSpPr>
            <p:cNvPr id="7" name="Text Box 6"/>
            <p:cNvSpPr txBox="1">
              <a:spLocks noChangeArrowheads="1"/>
            </p:cNvSpPr>
            <p:nvPr/>
          </p:nvSpPr>
          <p:spPr bwMode="gray">
            <a:xfrm>
              <a:off x="3733800" y="3276600"/>
              <a:ext cx="1703387" cy="45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800" dirty="0" smtClean="0">
                  <a:latin typeface="Century Gothic" pitchFamily="34" charset="0"/>
                </a:rPr>
                <a:t>vs.</a:t>
              </a:r>
              <a:endParaRPr lang="en-US" sz="2800" dirty="0">
                <a:latin typeface="Century Gothic" pitchFamily="34" charset="0"/>
              </a:endParaRPr>
            </a:p>
          </p:txBody>
        </p:sp>
        <p:grpSp>
          <p:nvGrpSpPr>
            <p:cNvPr id="8" name="Group 51"/>
            <p:cNvGrpSpPr>
              <a:grpSpLocks/>
            </p:cNvGrpSpPr>
            <p:nvPr/>
          </p:nvGrpSpPr>
          <p:grpSpPr bwMode="auto">
            <a:xfrm rot="16200000">
              <a:off x="1535112" y="2509838"/>
              <a:ext cx="3641725" cy="1822450"/>
              <a:chOff x="1734" y="2784"/>
              <a:chExt cx="2294" cy="1148"/>
            </a:xfrm>
          </p:grpSpPr>
          <p:sp>
            <p:nvSpPr>
              <p:cNvPr id="13" name="Freeform 24"/>
              <p:cNvSpPr>
                <a:spLocks/>
              </p:cNvSpPr>
              <p:nvPr/>
            </p:nvSpPr>
            <p:spPr bwMode="gray">
              <a:xfrm>
                <a:off x="1734" y="2784"/>
                <a:ext cx="2294" cy="1148"/>
              </a:xfrm>
              <a:custGeom>
                <a:avLst/>
                <a:gdLst>
                  <a:gd name="T0" fmla="*/ 0 w 2294"/>
                  <a:gd name="T1" fmla="*/ 2 h 1148"/>
                  <a:gd name="T2" fmla="*/ 801 w 2294"/>
                  <a:gd name="T3" fmla="*/ 2 h 1148"/>
                  <a:gd name="T4" fmla="*/ 801 w 2294"/>
                  <a:gd name="T5" fmla="*/ 0 h 1148"/>
                  <a:gd name="T6" fmla="*/ 1146 w 2294"/>
                  <a:gd name="T7" fmla="*/ 342 h 1148"/>
                  <a:gd name="T8" fmla="*/ 1491 w 2294"/>
                  <a:gd name="T9" fmla="*/ 2 h 1148"/>
                  <a:gd name="T10" fmla="*/ 2294 w 2294"/>
                  <a:gd name="T11" fmla="*/ 0 h 1148"/>
                  <a:gd name="T12" fmla="*/ 1146 w 2294"/>
                  <a:gd name="T13" fmla="*/ 1148 h 1148"/>
                  <a:gd name="T14" fmla="*/ 0 w 2294"/>
                  <a:gd name="T15" fmla="*/ 2 h 11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294"/>
                  <a:gd name="T25" fmla="*/ 0 h 1148"/>
                  <a:gd name="T26" fmla="*/ 2294 w 2294"/>
                  <a:gd name="T27" fmla="*/ 1148 h 11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294" h="1148">
                    <a:moveTo>
                      <a:pt x="0" y="2"/>
                    </a:moveTo>
                    <a:lnTo>
                      <a:pt x="801" y="2"/>
                    </a:lnTo>
                    <a:lnTo>
                      <a:pt x="801" y="0"/>
                    </a:lnTo>
                    <a:lnTo>
                      <a:pt x="1146" y="342"/>
                    </a:lnTo>
                    <a:lnTo>
                      <a:pt x="1491" y="2"/>
                    </a:lnTo>
                    <a:lnTo>
                      <a:pt x="2294" y="0"/>
                    </a:lnTo>
                    <a:lnTo>
                      <a:pt x="1146" y="1148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460205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14" name="Freeform 27"/>
              <p:cNvSpPr>
                <a:spLocks/>
              </p:cNvSpPr>
              <p:nvPr/>
            </p:nvSpPr>
            <p:spPr bwMode="gray">
              <a:xfrm>
                <a:off x="1829" y="2824"/>
                <a:ext cx="2104" cy="1053"/>
              </a:xfrm>
              <a:custGeom>
                <a:avLst/>
                <a:gdLst>
                  <a:gd name="T0" fmla="*/ 2104 w 2104"/>
                  <a:gd name="T1" fmla="*/ 0 h 1053"/>
                  <a:gd name="T2" fmla="*/ 1412 w 2104"/>
                  <a:gd name="T3" fmla="*/ 0 h 1053"/>
                  <a:gd name="T4" fmla="*/ 1077 w 2104"/>
                  <a:gd name="T5" fmla="*/ 331 h 1053"/>
                  <a:gd name="T6" fmla="*/ 1051 w 2104"/>
                  <a:gd name="T7" fmla="*/ 359 h 1053"/>
                  <a:gd name="T8" fmla="*/ 1023 w 2104"/>
                  <a:gd name="T9" fmla="*/ 331 h 1053"/>
                  <a:gd name="T10" fmla="*/ 692 w 2104"/>
                  <a:gd name="T11" fmla="*/ 0 h 1053"/>
                  <a:gd name="T12" fmla="*/ 0 w 2104"/>
                  <a:gd name="T13" fmla="*/ 0 h 1053"/>
                  <a:gd name="T14" fmla="*/ 1051 w 2104"/>
                  <a:gd name="T15" fmla="*/ 1053 h 1053"/>
                  <a:gd name="T16" fmla="*/ 2104 w 2104"/>
                  <a:gd name="T17" fmla="*/ 0 h 1053"/>
                  <a:gd name="T18" fmla="*/ 2104 w 2104"/>
                  <a:gd name="T19" fmla="*/ 0 h 10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04"/>
                  <a:gd name="T31" fmla="*/ 0 h 1053"/>
                  <a:gd name="T32" fmla="*/ 2104 w 2104"/>
                  <a:gd name="T33" fmla="*/ 1053 h 105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04" h="1053">
                    <a:moveTo>
                      <a:pt x="2104" y="0"/>
                    </a:moveTo>
                    <a:lnTo>
                      <a:pt x="1412" y="0"/>
                    </a:lnTo>
                    <a:lnTo>
                      <a:pt x="1077" y="331"/>
                    </a:lnTo>
                    <a:lnTo>
                      <a:pt x="1051" y="359"/>
                    </a:lnTo>
                    <a:lnTo>
                      <a:pt x="1023" y="331"/>
                    </a:lnTo>
                    <a:lnTo>
                      <a:pt x="692" y="0"/>
                    </a:lnTo>
                    <a:lnTo>
                      <a:pt x="0" y="0"/>
                    </a:lnTo>
                    <a:lnTo>
                      <a:pt x="1051" y="1053"/>
                    </a:lnTo>
                    <a:lnTo>
                      <a:pt x="2104" y="0"/>
                    </a:lnTo>
                    <a:close/>
                  </a:path>
                </a:pathLst>
              </a:custGeom>
              <a:solidFill>
                <a:srgbClr val="460205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>
                  <a:cs typeface="Arial" charset="0"/>
                </a:endParaRPr>
              </a:p>
            </p:txBody>
          </p:sp>
        </p:grp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 rot="5400000">
              <a:off x="1181100" y="1257299"/>
              <a:ext cx="1524000" cy="4343401"/>
            </a:xfrm>
            <a:prstGeom prst="upArrow">
              <a:avLst>
                <a:gd name="adj1" fmla="val 71231"/>
                <a:gd name="adj2" fmla="val 69912"/>
              </a:avLst>
            </a:prstGeom>
            <a:solidFill>
              <a:srgbClr val="46020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en-US">
                <a:cs typeface="Arial" charset="0"/>
              </a:endParaRP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gray">
            <a:xfrm>
              <a:off x="457200" y="3200400"/>
              <a:ext cx="1703387" cy="45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Century Gothic" pitchFamily="34" charset="0"/>
                </a:rPr>
                <a:t>Best fit</a:t>
              </a:r>
              <a:endParaRPr lang="en-US" sz="2800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  <p:sp>
          <p:nvSpPr>
            <p:cNvPr id="11" name="AutoShape 8"/>
            <p:cNvSpPr>
              <a:spLocks noChangeArrowheads="1"/>
            </p:cNvSpPr>
            <p:nvPr/>
          </p:nvSpPr>
          <p:spPr bwMode="gray">
            <a:xfrm rot="16200000">
              <a:off x="6743701" y="1257300"/>
              <a:ext cx="1524000" cy="4343401"/>
            </a:xfrm>
            <a:prstGeom prst="upArrow">
              <a:avLst>
                <a:gd name="adj1" fmla="val 71231"/>
                <a:gd name="adj2" fmla="val 69912"/>
              </a:avLst>
            </a:prstGeom>
            <a:solidFill>
              <a:srgbClr val="82000E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gray">
            <a:xfrm>
              <a:off x="6553200" y="3200400"/>
              <a:ext cx="2590800" cy="458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 anchorCtr="1">
              <a:spAutoFit/>
            </a:bodyPr>
            <a:lstStyle/>
            <a:p>
              <a:pPr>
                <a:lnSpc>
                  <a:spcPct val="85000"/>
                </a:lnSpc>
              </a:pPr>
              <a:r>
                <a:rPr lang="en-US" sz="2800" dirty="0" smtClean="0">
                  <a:solidFill>
                    <a:schemeClr val="bg1"/>
                  </a:solidFill>
                  <a:latin typeface="Century Gothic" pitchFamily="34" charset="0"/>
                </a:rPr>
                <a:t>Best practice</a:t>
              </a:r>
              <a:endParaRPr lang="en-US" sz="2800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31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Size does not fit all…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219200" y="1471489"/>
            <a:ext cx="6718589" cy="4738608"/>
            <a:chOff x="2463800" y="2176463"/>
            <a:chExt cx="4757738" cy="4067178"/>
          </a:xfrm>
        </p:grpSpPr>
        <p:grpSp>
          <p:nvGrpSpPr>
            <p:cNvPr id="5" name="Group 261"/>
            <p:cNvGrpSpPr>
              <a:grpSpLocks/>
            </p:cNvGrpSpPr>
            <p:nvPr/>
          </p:nvGrpSpPr>
          <p:grpSpPr bwMode="auto">
            <a:xfrm>
              <a:off x="2720975" y="2393950"/>
              <a:ext cx="1084263" cy="1084263"/>
              <a:chOff x="1717" y="1508"/>
              <a:chExt cx="683" cy="683"/>
            </a:xfrm>
          </p:grpSpPr>
          <p:sp>
            <p:nvSpPr>
              <p:cNvPr id="35" name="Oval 86"/>
              <p:cNvSpPr>
                <a:spLocks noChangeArrowheads="1"/>
              </p:cNvSpPr>
              <p:nvPr/>
            </p:nvSpPr>
            <p:spPr bwMode="gray">
              <a:xfrm>
                <a:off x="1717" y="1508"/>
                <a:ext cx="683" cy="683"/>
              </a:xfrm>
              <a:prstGeom prst="ellipse">
                <a:avLst/>
              </a:prstGeom>
              <a:solidFill>
                <a:srgbClr val="DF722A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36" name="Oval 28"/>
              <p:cNvSpPr>
                <a:spLocks noChangeArrowheads="1"/>
              </p:cNvSpPr>
              <p:nvPr/>
            </p:nvSpPr>
            <p:spPr bwMode="gray">
              <a:xfrm>
                <a:off x="1752" y="1543"/>
                <a:ext cx="613" cy="613"/>
              </a:xfrm>
              <a:prstGeom prst="ellipse">
                <a:avLst/>
              </a:prstGeom>
              <a:solidFill>
                <a:srgbClr val="DF722A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/>
              </a:p>
            </p:txBody>
          </p:sp>
        </p:grpSp>
        <p:grpSp>
          <p:nvGrpSpPr>
            <p:cNvPr id="6" name="Group 258"/>
            <p:cNvGrpSpPr>
              <a:grpSpLocks/>
            </p:cNvGrpSpPr>
            <p:nvPr/>
          </p:nvGrpSpPr>
          <p:grpSpPr bwMode="auto">
            <a:xfrm>
              <a:off x="5384800" y="2419350"/>
              <a:ext cx="1084263" cy="1084263"/>
              <a:chOff x="3395" y="1524"/>
              <a:chExt cx="683" cy="683"/>
            </a:xfrm>
          </p:grpSpPr>
          <p:sp>
            <p:nvSpPr>
              <p:cNvPr id="33" name="Oval 86"/>
              <p:cNvSpPr>
                <a:spLocks noChangeArrowheads="1"/>
              </p:cNvSpPr>
              <p:nvPr/>
            </p:nvSpPr>
            <p:spPr bwMode="gray">
              <a:xfrm>
                <a:off x="3395" y="1524"/>
                <a:ext cx="683" cy="683"/>
              </a:xfrm>
              <a:prstGeom prst="ellipse">
                <a:avLst/>
              </a:prstGeom>
              <a:solidFill>
                <a:srgbClr val="82000E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34" name="Oval 28"/>
              <p:cNvSpPr>
                <a:spLocks noChangeArrowheads="1"/>
              </p:cNvSpPr>
              <p:nvPr/>
            </p:nvSpPr>
            <p:spPr bwMode="gray">
              <a:xfrm>
                <a:off x="3430" y="1559"/>
                <a:ext cx="613" cy="613"/>
              </a:xfrm>
              <a:prstGeom prst="ellipse">
                <a:avLst/>
              </a:prstGeom>
              <a:solidFill>
                <a:srgbClr val="82000E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/>
              </a:p>
            </p:txBody>
          </p:sp>
        </p:grpSp>
        <p:grpSp>
          <p:nvGrpSpPr>
            <p:cNvPr id="7" name="Group 265"/>
            <p:cNvGrpSpPr>
              <a:grpSpLocks/>
            </p:cNvGrpSpPr>
            <p:nvPr/>
          </p:nvGrpSpPr>
          <p:grpSpPr bwMode="auto">
            <a:xfrm>
              <a:off x="2643188" y="4256088"/>
              <a:ext cx="1084262" cy="1084262"/>
              <a:chOff x="1668" y="2681"/>
              <a:chExt cx="683" cy="683"/>
            </a:xfrm>
          </p:grpSpPr>
          <p:sp>
            <p:nvSpPr>
              <p:cNvPr id="31" name="Oval 86"/>
              <p:cNvSpPr>
                <a:spLocks noChangeArrowheads="1"/>
              </p:cNvSpPr>
              <p:nvPr/>
            </p:nvSpPr>
            <p:spPr bwMode="gray">
              <a:xfrm>
                <a:off x="1668" y="2681"/>
                <a:ext cx="683" cy="683"/>
              </a:xfrm>
              <a:prstGeom prst="ellipse">
                <a:avLst/>
              </a:prstGeom>
              <a:solidFill>
                <a:srgbClr val="82000E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32" name="Oval 28"/>
              <p:cNvSpPr>
                <a:spLocks noChangeArrowheads="1"/>
              </p:cNvSpPr>
              <p:nvPr/>
            </p:nvSpPr>
            <p:spPr bwMode="gray">
              <a:xfrm>
                <a:off x="1703" y="2716"/>
                <a:ext cx="613" cy="613"/>
              </a:xfrm>
              <a:prstGeom prst="ellipse">
                <a:avLst/>
              </a:prstGeom>
              <a:solidFill>
                <a:srgbClr val="82000E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/>
              </a:p>
            </p:txBody>
          </p:sp>
        </p:grpSp>
        <p:grpSp>
          <p:nvGrpSpPr>
            <p:cNvPr id="8" name="Group 266"/>
            <p:cNvGrpSpPr>
              <a:grpSpLocks/>
            </p:cNvGrpSpPr>
            <p:nvPr/>
          </p:nvGrpSpPr>
          <p:grpSpPr bwMode="auto">
            <a:xfrm>
              <a:off x="4938713" y="4681538"/>
              <a:ext cx="1084262" cy="1084262"/>
              <a:chOff x="3114" y="2949"/>
              <a:chExt cx="683" cy="683"/>
            </a:xfrm>
          </p:grpSpPr>
          <p:sp>
            <p:nvSpPr>
              <p:cNvPr id="29" name="Oval 86"/>
              <p:cNvSpPr>
                <a:spLocks noChangeArrowheads="1"/>
              </p:cNvSpPr>
              <p:nvPr/>
            </p:nvSpPr>
            <p:spPr bwMode="gray">
              <a:xfrm>
                <a:off x="3114" y="2949"/>
                <a:ext cx="683" cy="683"/>
              </a:xfrm>
              <a:prstGeom prst="ellipse">
                <a:avLst/>
              </a:prstGeom>
              <a:solidFill>
                <a:srgbClr val="460205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30" name="Oval 28"/>
              <p:cNvSpPr>
                <a:spLocks noChangeArrowheads="1"/>
              </p:cNvSpPr>
              <p:nvPr/>
            </p:nvSpPr>
            <p:spPr bwMode="gray">
              <a:xfrm>
                <a:off x="3149" y="2984"/>
                <a:ext cx="613" cy="613"/>
              </a:xfrm>
              <a:prstGeom prst="ellipse">
                <a:avLst/>
              </a:prstGeom>
              <a:solidFill>
                <a:srgbClr val="460205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l"/>
                <a:endParaRPr lang="en-US" sz="1800"/>
              </a:p>
            </p:txBody>
          </p:sp>
        </p:grpSp>
        <p:grpSp>
          <p:nvGrpSpPr>
            <p:cNvPr id="9" name="Group 267"/>
            <p:cNvGrpSpPr>
              <a:grpSpLocks/>
            </p:cNvGrpSpPr>
            <p:nvPr/>
          </p:nvGrpSpPr>
          <p:grpSpPr bwMode="auto">
            <a:xfrm>
              <a:off x="2463800" y="5360991"/>
              <a:ext cx="882650" cy="882650"/>
              <a:chOff x="1555" y="3377"/>
              <a:chExt cx="556" cy="556"/>
            </a:xfrm>
          </p:grpSpPr>
          <p:sp>
            <p:nvSpPr>
              <p:cNvPr id="27" name="Oval 67"/>
              <p:cNvSpPr>
                <a:spLocks noChangeAspect="1" noChangeArrowheads="1"/>
              </p:cNvSpPr>
              <p:nvPr/>
            </p:nvSpPr>
            <p:spPr bwMode="gray">
              <a:xfrm>
                <a:off x="1555" y="3377"/>
                <a:ext cx="556" cy="556"/>
              </a:xfrm>
              <a:prstGeom prst="ellipse">
                <a:avLst/>
              </a:prstGeom>
              <a:solidFill>
                <a:srgbClr val="4A120E">
                  <a:alpha val="6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28" name="Oval 69"/>
              <p:cNvSpPr>
                <a:spLocks noChangeAspect="1" noChangeArrowheads="1"/>
              </p:cNvSpPr>
              <p:nvPr/>
            </p:nvSpPr>
            <p:spPr bwMode="gray">
              <a:xfrm>
                <a:off x="1591" y="3413"/>
                <a:ext cx="493" cy="492"/>
              </a:xfrm>
              <a:prstGeom prst="ellipse">
                <a:avLst/>
              </a:prstGeom>
              <a:solidFill>
                <a:srgbClr val="4A120E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</p:grpSp>
        <p:sp>
          <p:nvSpPr>
            <p:cNvPr id="10" name="Text Box 12"/>
            <p:cNvSpPr txBox="1">
              <a:spLocks noChangeArrowheads="1"/>
            </p:cNvSpPr>
            <p:nvPr/>
          </p:nvSpPr>
          <p:spPr bwMode="gray">
            <a:xfrm>
              <a:off x="2526467" y="5524938"/>
              <a:ext cx="833906" cy="554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FFFF"/>
                  </a:solidFill>
                  <a:latin typeface="Century Gothic" pitchFamily="34" charset="0"/>
                </a:rPr>
                <a:t>Densely populated countries</a:t>
              </a:r>
              <a:endParaRPr lang="en-US" sz="12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grpSp>
          <p:nvGrpSpPr>
            <p:cNvPr id="11" name="Group 263"/>
            <p:cNvGrpSpPr>
              <a:grpSpLocks/>
            </p:cNvGrpSpPr>
            <p:nvPr/>
          </p:nvGrpSpPr>
          <p:grpSpPr bwMode="auto">
            <a:xfrm>
              <a:off x="3538538" y="3206750"/>
              <a:ext cx="1592262" cy="1592263"/>
              <a:chOff x="2232" y="2020"/>
              <a:chExt cx="1003" cy="1003"/>
            </a:xfrm>
          </p:grpSpPr>
          <p:sp>
            <p:nvSpPr>
              <p:cNvPr id="25" name="Oval 67"/>
              <p:cNvSpPr>
                <a:spLocks noChangeAspect="1" noChangeArrowheads="1"/>
              </p:cNvSpPr>
              <p:nvPr/>
            </p:nvSpPr>
            <p:spPr bwMode="gray">
              <a:xfrm>
                <a:off x="2232" y="2020"/>
                <a:ext cx="1003" cy="1003"/>
              </a:xfrm>
              <a:prstGeom prst="ellipse">
                <a:avLst/>
              </a:prstGeom>
              <a:solidFill>
                <a:srgbClr val="460205">
                  <a:alpha val="7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>
                  <a:cs typeface="Arial" charset="0"/>
                </a:endParaRPr>
              </a:p>
            </p:txBody>
          </p:sp>
          <p:sp>
            <p:nvSpPr>
              <p:cNvPr id="26" name="Oval 69"/>
              <p:cNvSpPr>
                <a:spLocks noChangeAspect="1" noChangeArrowheads="1"/>
              </p:cNvSpPr>
              <p:nvPr/>
            </p:nvSpPr>
            <p:spPr bwMode="gray">
              <a:xfrm>
                <a:off x="2287" y="2076"/>
                <a:ext cx="892" cy="891"/>
              </a:xfrm>
              <a:prstGeom prst="ellipse">
                <a:avLst/>
              </a:prstGeom>
              <a:solidFill>
                <a:srgbClr val="460205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>
                  <a:cs typeface="Arial" charset="0"/>
                </a:endParaRPr>
              </a:p>
            </p:txBody>
          </p:sp>
        </p:grpSp>
        <p:sp>
          <p:nvSpPr>
            <p:cNvPr id="12" name="TextBox 32"/>
            <p:cNvSpPr txBox="1">
              <a:spLocks noChangeAspect="1" noChangeArrowheads="1"/>
            </p:cNvSpPr>
            <p:nvPr/>
          </p:nvSpPr>
          <p:spPr bwMode="gray">
            <a:xfrm>
              <a:off x="3762375" y="3566213"/>
              <a:ext cx="1144588" cy="87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lang="en-US" sz="2000" dirty="0" smtClean="0">
                  <a:solidFill>
                    <a:srgbClr val="FFFFFF"/>
                  </a:solidFill>
                  <a:latin typeface="Century Gothic" pitchFamily="34" charset="0"/>
                  <a:cs typeface="Arial" charset="0"/>
                </a:rPr>
                <a:t>Low income countries</a:t>
              </a:r>
              <a:endParaRPr lang="en-US" sz="2000" dirty="0">
                <a:solidFill>
                  <a:srgbClr val="FFFFFF"/>
                </a:solidFill>
                <a:latin typeface="Century Gothic" pitchFamily="34" charset="0"/>
                <a:cs typeface="Arial" charset="0"/>
              </a:endParaRPr>
            </a:p>
          </p:txBody>
        </p:sp>
        <p:sp>
          <p:nvSpPr>
            <p:cNvPr id="13" name="Text Box 29"/>
            <p:cNvSpPr txBox="1">
              <a:spLocks noChangeArrowheads="1"/>
            </p:cNvSpPr>
            <p:nvPr/>
          </p:nvSpPr>
          <p:spPr bwMode="gray">
            <a:xfrm>
              <a:off x="2817266" y="2755900"/>
              <a:ext cx="895922" cy="3587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1400" dirty="0" smtClean="0">
                  <a:solidFill>
                    <a:srgbClr val="FFFFFF"/>
                  </a:solidFill>
                  <a:latin typeface="Century Gothic" pitchFamily="34" charset="0"/>
                </a:rPr>
                <a:t>Post conflict countries</a:t>
              </a:r>
              <a:endParaRPr lang="en-US" sz="14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sp>
          <p:nvSpPr>
            <p:cNvPr id="14" name="Text Box 29"/>
            <p:cNvSpPr txBox="1">
              <a:spLocks noChangeArrowheads="1"/>
            </p:cNvSpPr>
            <p:nvPr/>
          </p:nvSpPr>
          <p:spPr bwMode="gray">
            <a:xfrm>
              <a:off x="5489784" y="2781300"/>
              <a:ext cx="846684" cy="3587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1400" dirty="0" smtClean="0">
                  <a:solidFill>
                    <a:srgbClr val="FFFFFF"/>
                  </a:solidFill>
                  <a:latin typeface="Century Gothic" pitchFamily="34" charset="0"/>
                </a:rPr>
                <a:t>Common law countries</a:t>
              </a:r>
              <a:endParaRPr lang="en-US" sz="14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sp>
          <p:nvSpPr>
            <p:cNvPr id="15" name="Text Box 29"/>
            <p:cNvSpPr txBox="1">
              <a:spLocks noChangeArrowheads="1"/>
            </p:cNvSpPr>
            <p:nvPr/>
          </p:nvSpPr>
          <p:spPr bwMode="gray">
            <a:xfrm>
              <a:off x="2801938" y="4618038"/>
              <a:ext cx="848792" cy="3587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>
                <a:lnSpc>
                  <a:spcPct val="85000"/>
                </a:lnSpc>
              </a:pPr>
              <a:r>
                <a:rPr lang="en-US" sz="1400" dirty="0" smtClean="0">
                  <a:solidFill>
                    <a:srgbClr val="FFFFFF"/>
                  </a:solidFill>
                  <a:latin typeface="Century Gothic" pitchFamily="34" charset="0"/>
                </a:rPr>
                <a:t>Civil law countries</a:t>
              </a:r>
              <a:endParaRPr lang="en-US" sz="14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sp>
          <p:nvSpPr>
            <p:cNvPr id="16" name="Text Box 29"/>
            <p:cNvSpPr txBox="1">
              <a:spLocks noChangeArrowheads="1"/>
            </p:cNvSpPr>
            <p:nvPr/>
          </p:nvSpPr>
          <p:spPr bwMode="gray">
            <a:xfrm>
              <a:off x="5024828" y="5043488"/>
              <a:ext cx="864250" cy="36036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lnSpc>
                  <a:spcPct val="85000"/>
                </a:lnSpc>
              </a:pPr>
              <a:r>
                <a:rPr lang="en-US" sz="1400" dirty="0" smtClean="0">
                  <a:solidFill>
                    <a:srgbClr val="FFFFFF"/>
                  </a:solidFill>
                  <a:latin typeface="Century Gothic" pitchFamily="34" charset="0"/>
                </a:rPr>
                <a:t>Middle income countries</a:t>
              </a:r>
              <a:endParaRPr lang="en-US" sz="14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grpSp>
          <p:nvGrpSpPr>
            <p:cNvPr id="17" name="Group 259"/>
            <p:cNvGrpSpPr>
              <a:grpSpLocks/>
            </p:cNvGrpSpPr>
            <p:nvPr/>
          </p:nvGrpSpPr>
          <p:grpSpPr bwMode="auto">
            <a:xfrm>
              <a:off x="6340475" y="3206750"/>
              <a:ext cx="881063" cy="884238"/>
              <a:chOff x="3997" y="2020"/>
              <a:chExt cx="555" cy="557"/>
            </a:xfrm>
          </p:grpSpPr>
          <p:sp>
            <p:nvSpPr>
              <p:cNvPr id="23" name="Oval 67"/>
              <p:cNvSpPr>
                <a:spLocks noChangeAspect="1" noChangeArrowheads="1"/>
              </p:cNvSpPr>
              <p:nvPr/>
            </p:nvSpPr>
            <p:spPr bwMode="gray">
              <a:xfrm>
                <a:off x="3997" y="2020"/>
                <a:ext cx="555" cy="557"/>
              </a:xfrm>
              <a:prstGeom prst="ellipse">
                <a:avLst/>
              </a:prstGeom>
              <a:solidFill>
                <a:srgbClr val="DA3A32">
                  <a:alpha val="6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24" name="Oval 69"/>
              <p:cNvSpPr>
                <a:spLocks noChangeAspect="1" noChangeArrowheads="1"/>
              </p:cNvSpPr>
              <p:nvPr/>
            </p:nvSpPr>
            <p:spPr bwMode="gray">
              <a:xfrm>
                <a:off x="4028" y="2052"/>
                <a:ext cx="493" cy="493"/>
              </a:xfrm>
              <a:prstGeom prst="ellipse">
                <a:avLst/>
              </a:prstGeom>
              <a:solidFill>
                <a:srgbClr val="DA3A32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</p:grpSp>
        <p:sp>
          <p:nvSpPr>
            <p:cNvPr id="18" name="Text Box 12"/>
            <p:cNvSpPr txBox="1">
              <a:spLocks noChangeArrowheads="1"/>
            </p:cNvSpPr>
            <p:nvPr/>
          </p:nvSpPr>
          <p:spPr bwMode="gray">
            <a:xfrm>
              <a:off x="6398926" y="3359588"/>
              <a:ext cx="779930" cy="554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FFFF"/>
                  </a:solidFill>
                  <a:latin typeface="Century Gothic" pitchFamily="34" charset="0"/>
                </a:rPr>
                <a:t>Resource rich countries</a:t>
              </a:r>
              <a:endParaRPr lang="en-US" sz="12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  <p:grpSp>
          <p:nvGrpSpPr>
            <p:cNvPr id="19" name="Group 260"/>
            <p:cNvGrpSpPr>
              <a:grpSpLocks/>
            </p:cNvGrpSpPr>
            <p:nvPr/>
          </p:nvGrpSpPr>
          <p:grpSpPr bwMode="auto">
            <a:xfrm>
              <a:off x="4040188" y="2176463"/>
              <a:ext cx="882650" cy="884237"/>
              <a:chOff x="2548" y="1371"/>
              <a:chExt cx="556" cy="557"/>
            </a:xfrm>
          </p:grpSpPr>
          <p:sp>
            <p:nvSpPr>
              <p:cNvPr id="21" name="Oval 67"/>
              <p:cNvSpPr>
                <a:spLocks noChangeAspect="1" noChangeArrowheads="1"/>
              </p:cNvSpPr>
              <p:nvPr/>
            </p:nvSpPr>
            <p:spPr bwMode="gray">
              <a:xfrm>
                <a:off x="2548" y="1371"/>
                <a:ext cx="556" cy="557"/>
              </a:xfrm>
              <a:prstGeom prst="ellipse">
                <a:avLst/>
              </a:prstGeom>
              <a:solidFill>
                <a:srgbClr val="4A120E">
                  <a:alpha val="60000"/>
                </a:srgbClr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  <p:sp>
            <p:nvSpPr>
              <p:cNvPr id="22" name="Oval 69"/>
              <p:cNvSpPr>
                <a:spLocks noChangeAspect="1" noChangeArrowheads="1"/>
              </p:cNvSpPr>
              <p:nvPr/>
            </p:nvSpPr>
            <p:spPr bwMode="gray">
              <a:xfrm>
                <a:off x="2579" y="1403"/>
                <a:ext cx="493" cy="493"/>
              </a:xfrm>
              <a:prstGeom prst="ellipse">
                <a:avLst/>
              </a:prstGeom>
              <a:solidFill>
                <a:srgbClr val="4A120E"/>
              </a:soli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800"/>
              </a:p>
            </p:txBody>
          </p:sp>
        </p:grpSp>
        <p:sp>
          <p:nvSpPr>
            <p:cNvPr id="20" name="Text Box 12"/>
            <p:cNvSpPr txBox="1">
              <a:spLocks noChangeArrowheads="1"/>
            </p:cNvSpPr>
            <p:nvPr/>
          </p:nvSpPr>
          <p:spPr bwMode="gray">
            <a:xfrm>
              <a:off x="4025484" y="2329300"/>
              <a:ext cx="874425" cy="554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rgbClr val="FFFFFF"/>
                  </a:solidFill>
                  <a:latin typeface="Century Gothic" pitchFamily="34" charset="0"/>
                </a:rPr>
                <a:t>Scarcely populated countries</a:t>
              </a:r>
              <a:endParaRPr lang="en-US" sz="1200" dirty="0">
                <a:solidFill>
                  <a:srgbClr val="FFFFFF"/>
                </a:solidFill>
                <a:latin typeface="Century Gothic" pitchFamily="34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3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37381"/>
            <a:ext cx="7772400" cy="1143000"/>
          </a:xfrm>
        </p:spPr>
        <p:txBody>
          <a:bodyPr/>
          <a:lstStyle/>
          <a:p>
            <a:r>
              <a:rPr lang="en-US" sz="3200" dirty="0">
                <a:latin typeface="Helvetica" pitchFamily="34" charset="0"/>
                <a:cs typeface="Helvetica" pitchFamily="34" charset="0"/>
              </a:rPr>
              <a:t>All Financial Sector Policy is Local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355104"/>
              </p:ext>
            </p:extLst>
          </p:nvPr>
        </p:nvGraphicFramePr>
        <p:xfrm>
          <a:off x="533400" y="1676401"/>
          <a:ext cx="8305800" cy="4607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450"/>
                <a:gridCol w="2076450"/>
                <a:gridCol w="2076450"/>
                <a:gridCol w="2076450"/>
              </a:tblGrid>
              <a:tr h="1025987">
                <a:tc>
                  <a:txBody>
                    <a:bodyPr/>
                    <a:lstStyle/>
                    <a:p>
                      <a:pPr algn="ctr"/>
                      <a:r>
                        <a:rPr lang="nl-NL" sz="1800" dirty="0" smtClean="0">
                          <a:latin typeface="Helvetica" pitchFamily="34" charset="0"/>
                          <a:cs typeface="Helvetica" pitchFamily="34" charset="0"/>
                        </a:rPr>
                        <a:t>Financial Sector Development Policy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Expanding access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Lengthening contracts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Safeguarding 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finance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102598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Helvetica" pitchFamily="34" charset="0"/>
                          <a:cs typeface="Helvetica" pitchFamily="34" charset="0"/>
                        </a:rPr>
                        <a:t>Competition </a:t>
                      </a:r>
                      <a:endParaRPr lang="nl-NL" sz="1800" b="1" dirty="0">
                        <a:solidFill>
                          <a:schemeClr val="bg1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Expect Innovation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from unexpected quarters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Encourage new institutions and products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Mitigate risks of competition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878449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Helvetica" pitchFamily="34" charset="0"/>
                          <a:cs typeface="Helvetica" pitchFamily="34" charset="0"/>
                        </a:rPr>
                        <a:t>Looking beyond institutions</a:t>
                      </a:r>
                      <a:endParaRPr lang="nl-NL" sz="1800" b="1" dirty="0">
                        <a:solidFill>
                          <a:schemeClr val="bg1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Services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matter, not who provides them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Look beyond traditional providers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Supervise according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to risk, not name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  <a:tr h="1641577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bg1"/>
                          </a:solidFill>
                          <a:latin typeface="Helvetica" pitchFamily="34" charset="0"/>
                          <a:cs typeface="Helvetica" pitchFamily="34" charset="0"/>
                        </a:rPr>
                        <a:t>Demand-side</a:t>
                      </a:r>
                      <a:r>
                        <a:rPr lang="en-US" sz="1800" b="1" baseline="0" dirty="0" smtClean="0">
                          <a:solidFill>
                            <a:schemeClr val="bg1"/>
                          </a:solidFill>
                          <a:latin typeface="Helvetica" pitchFamily="34" charset="0"/>
                          <a:cs typeface="Helvetica" pitchFamily="34" charset="0"/>
                        </a:rPr>
                        <a:t> constraints</a:t>
                      </a:r>
                      <a:endParaRPr lang="nl-NL" sz="1800" b="1" dirty="0">
                        <a:solidFill>
                          <a:schemeClr val="bg1"/>
                        </a:solidFill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Facilitate Financial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literacy</a:t>
                      </a:r>
                    </a:p>
                    <a:p>
                      <a:pPr algn="ctr"/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Programs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Business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development, general business environment constraints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Helvetica" pitchFamily="34" charset="0"/>
                          <a:cs typeface="Helvetica" pitchFamily="34" charset="0"/>
                        </a:rPr>
                        <a:t>Consumer</a:t>
                      </a:r>
                      <a:r>
                        <a:rPr lang="en-US" sz="1800" baseline="0" dirty="0" smtClean="0">
                          <a:latin typeface="Helvetica" pitchFamily="34" charset="0"/>
                          <a:cs typeface="Helvetica" pitchFamily="34" charset="0"/>
                        </a:rPr>
                        <a:t> protection</a:t>
                      </a:r>
                      <a:endParaRPr lang="nl-NL" sz="1800" dirty="0">
                        <a:latin typeface="Helvetica" pitchFamily="34" charset="0"/>
                        <a:cs typeface="Helvetica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7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RECAP:  For discussion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were the “requisites” recommended earlier?</a:t>
            </a:r>
          </a:p>
          <a:p>
            <a:pPr lvl="1"/>
            <a:r>
              <a:rPr lang="en-US" dirty="0" smtClean="0"/>
              <a:t>(can add more to the 3 cited earlier)</a:t>
            </a:r>
          </a:p>
          <a:p>
            <a:endParaRPr lang="en-US" dirty="0"/>
          </a:p>
          <a:p>
            <a:r>
              <a:rPr lang="en-US" dirty="0" smtClean="0"/>
              <a:t>What is the role of the government?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6040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RECAP: Role of government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37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Expand outreach (financial inclusion, literacy…)</a:t>
            </a:r>
          </a:p>
          <a:p>
            <a:endParaRPr lang="en-US" dirty="0"/>
          </a:p>
          <a:p>
            <a:r>
              <a:rPr lang="en-US" dirty="0" smtClean="0"/>
              <a:t>Lengthening of financial contracts (maturities...)-  via reduction of risks in economy, improvement of investment climate, </a:t>
            </a:r>
            <a:r>
              <a:rPr lang="en-US" dirty="0" err="1" smtClean="0"/>
              <a:t>etc</a:t>
            </a:r>
            <a:r>
              <a:rPr lang="en-US" dirty="0" smtClean="0"/>
              <a:t> but also guarantee schemes, development funds…</a:t>
            </a:r>
          </a:p>
          <a:p>
            <a:endParaRPr lang="en-US" dirty="0"/>
          </a:p>
          <a:p>
            <a:r>
              <a:rPr lang="en-US" dirty="0" smtClean="0"/>
              <a:t>Safeguarding the financial system (regulations, stability…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599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 txBox="1">
            <a:spLocks/>
          </p:cNvSpPr>
          <p:nvPr/>
        </p:nvSpPr>
        <p:spPr>
          <a:xfrm>
            <a:off x="457200" y="274638"/>
            <a:ext cx="8229600" cy="115792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l"/>
            <a:r>
              <a:rPr lang="es-CO" sz="3600" b="1" i="1" dirty="0" smtClean="0">
                <a:solidFill>
                  <a:schemeClr val="accent2"/>
                </a:solidFill>
                <a:latin typeface="+mj-lt"/>
              </a:rPr>
              <a:t>Reference </a:t>
            </a:r>
            <a:r>
              <a:rPr lang="es-CO" sz="3600" b="1" i="1" dirty="0" err="1" smtClean="0">
                <a:solidFill>
                  <a:schemeClr val="accent2"/>
                </a:solidFill>
                <a:latin typeface="+mj-lt"/>
              </a:rPr>
              <a:t>Resources</a:t>
            </a:r>
            <a:r>
              <a:rPr lang="es-CO" sz="3600" b="1" i="1" dirty="0" smtClean="0">
                <a:solidFill>
                  <a:schemeClr val="accent2"/>
                </a:solidFill>
                <a:latin typeface="+mj-lt"/>
              </a:rPr>
              <a:t> </a:t>
            </a:r>
            <a:endParaRPr lang="es-CO" sz="3600" b="1" i="1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4256" y="966655"/>
            <a:ext cx="1555854" cy="2011681"/>
            <a:chOff x="3653082" y="1816394"/>
            <a:chExt cx="2870754" cy="3711812"/>
          </a:xfrm>
        </p:grpSpPr>
        <p:sp>
          <p:nvSpPr>
            <p:cNvPr id="35" name="Rectangle 34"/>
            <p:cNvSpPr/>
            <p:nvPr/>
          </p:nvSpPr>
          <p:spPr>
            <a:xfrm>
              <a:off x="3653082" y="1816394"/>
              <a:ext cx="2868218" cy="37118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8" t="-9736" r="2048" b="-9736"/>
            <a:stretch/>
          </p:blipFill>
          <p:spPr>
            <a:xfrm>
              <a:off x="3653086" y="1816396"/>
              <a:ext cx="2870750" cy="3711810"/>
            </a:xfrm>
            <a:prstGeom prst="rect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</p:pic>
      </p:grp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847" y="966653"/>
            <a:ext cx="1555853" cy="201168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58" y="3881583"/>
            <a:ext cx="1555852" cy="2011680"/>
          </a:xfrm>
          <a:prstGeom prst="rect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48" name="Title 1"/>
          <p:cNvSpPr txBox="1">
            <a:spLocks/>
          </p:cNvSpPr>
          <p:nvPr/>
        </p:nvSpPr>
        <p:spPr>
          <a:xfrm>
            <a:off x="268522" y="2988968"/>
            <a:ext cx="2687322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Responsible Finance Website</a:t>
            </a:r>
          </a:p>
          <a:p>
            <a:pPr lvl="0"/>
            <a:r>
              <a:rPr lang="en-US" sz="1400" b="0" i="0" dirty="0">
                <a:solidFill>
                  <a:schemeClr val="accent2"/>
                </a:solidFill>
                <a:latin typeface="+mn-lt"/>
              </a:rPr>
              <a:t>r</a:t>
            </a:r>
            <a:r>
              <a:rPr lang="en-US" sz="1400" b="0" i="0" dirty="0" smtClean="0">
                <a:solidFill>
                  <a:schemeClr val="accent2"/>
                </a:solidFill>
                <a:latin typeface="+mn-lt"/>
              </a:rPr>
              <a:t>esponsiblefinance.worldbank.org</a:t>
            </a:r>
            <a:endParaRPr lang="en-US" sz="1400" b="0" i="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49" name="Title 1"/>
          <p:cNvSpPr txBox="1">
            <a:spLocks/>
          </p:cNvSpPr>
          <p:nvPr/>
        </p:nvSpPr>
        <p:spPr>
          <a:xfrm>
            <a:off x="3069911" y="2988970"/>
            <a:ext cx="2785726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Financial Inclusion  Strategies </a:t>
            </a:r>
            <a:br>
              <a:rPr 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</a:br>
            <a:r>
              <a:rPr 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Reference Framework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>
          <a:xfrm>
            <a:off x="5969703" y="2988970"/>
            <a:ext cx="2785726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sz="140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Global Financial Development Report</a:t>
            </a:r>
          </a:p>
        </p:txBody>
      </p:sp>
      <p:sp>
        <p:nvSpPr>
          <p:cNvPr id="52" name="Title 1"/>
          <p:cNvSpPr txBox="1">
            <a:spLocks/>
          </p:cNvSpPr>
          <p:nvPr/>
        </p:nvSpPr>
        <p:spPr>
          <a:xfrm>
            <a:off x="171555" y="5907437"/>
            <a:ext cx="2879884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endParaRPr lang="en-US" sz="1400" dirty="0" smtClean="0">
              <a:solidFill>
                <a:sysClr val="windowText" lastClr="000000">
                  <a:lumMod val="65000"/>
                  <a:lumOff val="35000"/>
                </a:sysClr>
              </a:solidFill>
            </a:endParaRPr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3022830" y="5907437"/>
            <a:ext cx="2879884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endParaRPr lang="en-US" sz="1400" b="0" i="0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5922624" y="5907436"/>
            <a:ext cx="2879884" cy="42406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0" lang="en-US" sz="3800" b="1" i="1" u="none" strike="noStrike" kern="1200" cap="none" spc="0" normalizeH="0" baseline="0">
                <a:ln>
                  <a:noFill/>
                </a:ln>
                <a:solidFill>
                  <a:srgbClr val="CD4106"/>
                </a:solidFill>
                <a:effectLst/>
                <a:uLnTx/>
                <a:uFillTx/>
                <a:latin typeface="Georgia"/>
                <a:ea typeface="+mj-ea"/>
                <a:cs typeface="Arial" pitchFamily="34" charset="0"/>
              </a:defRPr>
            </a:lvl1pPr>
          </a:lstStyle>
          <a:p>
            <a:pPr lvl="0"/>
            <a:endParaRPr lang="en-US" sz="1400" b="0" i="0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963" y="853599"/>
            <a:ext cx="1551203" cy="2124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288" y="3881583"/>
            <a:ext cx="1749425" cy="2025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963" y="3932846"/>
            <a:ext cx="1957388" cy="197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061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819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8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9039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Access remains limited compared to other regions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8782" y="1527175"/>
            <a:ext cx="730992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7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….especially for </a:t>
            </a:r>
            <a:r>
              <a:rPr lang="en-US" dirty="0"/>
              <a:t>smaller firms</a:t>
            </a:r>
            <a:br>
              <a:rPr lang="en-US" dirty="0"/>
            </a:br>
            <a:endParaRPr lang="en-US" sz="2700" i="1" dirty="0"/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76" y="1905000"/>
            <a:ext cx="7644648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000" y="1572406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Use of accounts and loans across firm size groups </a:t>
            </a:r>
            <a:r>
              <a:rPr lang="en-US" i="1" dirty="0" smtClean="0"/>
              <a:t>, 2011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3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Though there is wide variety across countries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523" y="1981200"/>
            <a:ext cx="7471953" cy="460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14400" y="1447800"/>
            <a:ext cx="670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460205"/>
                </a:solidFill>
                <a:latin typeface="Century Gothic" pitchFamily="34" charset="0"/>
              </a:rPr>
              <a:t>Percentage of people with a bank account, 2009</a:t>
            </a:r>
          </a:p>
          <a:p>
            <a:pPr algn="ctr"/>
            <a:endParaRPr lang="en-US" sz="2000" dirty="0">
              <a:solidFill>
                <a:srgbClr val="460205"/>
              </a:solidFill>
              <a:latin typeface="Century Gothic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2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African finance remains short-term…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405" y="2209800"/>
            <a:ext cx="8096190" cy="418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574230"/>
            <a:ext cx="60198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8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…in the midst of large infrastructure gaps…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625" y="2404306"/>
            <a:ext cx="8504238" cy="281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84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…and increasing housing needs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1625" y="2112327"/>
            <a:ext cx="8504238" cy="340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1D8-0ECE-4C65-881B-0EA2C5AC486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50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1117</Words>
  <Application>Microsoft Office PowerPoint</Application>
  <PresentationFormat>On-screen Show (4:3)</PresentationFormat>
  <Paragraphs>205</Paragraphs>
  <Slides>39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50" baseType="lpstr">
      <vt:lpstr>ＭＳ Ｐゴシック</vt:lpstr>
      <vt:lpstr>Arial</vt:lpstr>
      <vt:lpstr>Arial Bold</vt:lpstr>
      <vt:lpstr>Calibri</vt:lpstr>
      <vt:lpstr>Century Gothic</vt:lpstr>
      <vt:lpstr>Georgia</vt:lpstr>
      <vt:lpstr>Helvetica</vt:lpstr>
      <vt:lpstr>Wingdings</vt:lpstr>
      <vt:lpstr>Wingdings 2</vt:lpstr>
      <vt:lpstr>Civic</vt:lpstr>
      <vt:lpstr>Office Theme</vt:lpstr>
      <vt:lpstr>Financial Sector Challenges and Opportunities in Africa </vt:lpstr>
      <vt:lpstr>Hope is in the air Financial Deepening has been increasing</vt:lpstr>
      <vt:lpstr>But Challenges Remain Financial Sector Development lags other developing regions </vt:lpstr>
      <vt:lpstr>Access remains limited compared to other regions </vt:lpstr>
      <vt:lpstr>  ….especially for smaller firms </vt:lpstr>
      <vt:lpstr>Though there is wide variety across countries </vt:lpstr>
      <vt:lpstr>African finance remains short-term…</vt:lpstr>
      <vt:lpstr>…in the midst of large infrastructure gaps…</vt:lpstr>
      <vt:lpstr>…and increasing housing needs</vt:lpstr>
      <vt:lpstr>African finance is bank based</vt:lpstr>
      <vt:lpstr>With still concentrated banking systems</vt:lpstr>
      <vt:lpstr>That are relatively stable</vt:lpstr>
      <vt:lpstr>…well capitalized… . </vt:lpstr>
      <vt:lpstr>….and profitable</vt:lpstr>
      <vt:lpstr>but exhibit high overhead costs</vt:lpstr>
      <vt:lpstr>…and large interest rate margins and spreads</vt:lpstr>
      <vt:lpstr>This could be due to small market size</vt:lpstr>
      <vt:lpstr>….or weak governance</vt:lpstr>
      <vt:lpstr>Systemic vs Idiosyncratic Risks: New solutions &amp; challenges</vt:lpstr>
      <vt:lpstr>New Solutions &amp; Challenges</vt:lpstr>
      <vt:lpstr>Increasing importance of cross-border banks in Africa</vt:lpstr>
      <vt:lpstr>With the presence of banks based outside Africa…</vt:lpstr>
      <vt:lpstr>… more and more dwarfed by intra-African connections</vt:lpstr>
      <vt:lpstr>PowerPoint Presentation</vt:lpstr>
      <vt:lpstr>Use of Technology to promote inclusion</vt:lpstr>
      <vt:lpstr>New Channels for Design and Delivery of Services </vt:lpstr>
      <vt:lpstr>Examples of  Technological Innovation </vt:lpstr>
      <vt:lpstr>Keep in Mind also Demand Side of Equation</vt:lpstr>
      <vt:lpstr>   </vt:lpstr>
      <vt:lpstr>PowerPoint Presentation</vt:lpstr>
      <vt:lpstr> Maximizing the benefits of cross-border banking</vt:lpstr>
      <vt:lpstr>While Managing risks associated with  cross-border banks</vt:lpstr>
      <vt:lpstr>All Finance is Local</vt:lpstr>
      <vt:lpstr>One Size does not fit all…</vt:lpstr>
      <vt:lpstr>All Financial Sector Policy is Local</vt:lpstr>
      <vt:lpstr>RECAP:  For discussion</vt:lpstr>
      <vt:lpstr>RECAP: Role of government</vt:lpstr>
      <vt:lpstr>PowerPoint Presentation</vt:lpstr>
      <vt:lpstr>PowerPoint Presentation</vt:lpstr>
    </vt:vector>
  </TitlesOfParts>
  <Company>The World Bank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Financial Challenges and Opportunities in Africa</dc:title>
  <dc:creator>Mazen Bouri</dc:creator>
  <cp:lastModifiedBy>djordjija</cp:lastModifiedBy>
  <cp:revision>63</cp:revision>
  <cp:lastPrinted>2014-09-05T15:08:17Z</cp:lastPrinted>
  <dcterms:created xsi:type="dcterms:W3CDTF">2014-09-04T17:14:56Z</dcterms:created>
  <dcterms:modified xsi:type="dcterms:W3CDTF">2014-10-20T03:10:35Z</dcterms:modified>
</cp:coreProperties>
</file>