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6" r:id="rId2"/>
    <p:sldId id="265" r:id="rId3"/>
    <p:sldId id="289" r:id="rId4"/>
    <p:sldId id="256" r:id="rId5"/>
    <p:sldId id="257" r:id="rId6"/>
    <p:sldId id="286" r:id="rId7"/>
    <p:sldId id="287" r:id="rId8"/>
    <p:sldId id="264" r:id="rId9"/>
    <p:sldId id="266" r:id="rId10"/>
    <p:sldId id="290" r:id="rId11"/>
    <p:sldId id="272" r:id="rId12"/>
    <p:sldId id="279" r:id="rId13"/>
    <p:sldId id="263" r:id="rId14"/>
    <p:sldId id="268" r:id="rId15"/>
    <p:sldId id="267" r:id="rId16"/>
    <p:sldId id="273" r:id="rId17"/>
    <p:sldId id="274" r:id="rId18"/>
    <p:sldId id="278" r:id="rId19"/>
    <p:sldId id="277" r:id="rId20"/>
    <p:sldId id="293" r:id="rId21"/>
    <p:sldId id="294" r:id="rId22"/>
    <p:sldId id="292" r:id="rId23"/>
    <p:sldId id="291" r:id="rId24"/>
    <p:sldId id="282" r:id="rId25"/>
    <p:sldId id="295" r:id="rId26"/>
    <p:sldId id="296" r:id="rId27"/>
    <p:sldId id="297" r:id="rId28"/>
    <p:sldId id="284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998C"/>
    <a:srgbClr val="C4A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37" autoAdjust="0"/>
  </p:normalViewPr>
  <p:slideViewPr>
    <p:cSldViewPr>
      <p:cViewPr>
        <p:scale>
          <a:sx n="100" d="100"/>
          <a:sy n="100" d="100"/>
        </p:scale>
        <p:origin x="-1104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b451916\Downloads\all_indicators_%23_crosstab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'all_indicators_#_crosstab'!$A$2:$B$2</c:f>
              <c:strCache>
                <c:ptCount val="1"/>
                <c:pt idx="0">
                  <c:v>Progress Status</c:v>
                </c:pt>
              </c:strCache>
            </c:strRef>
          </c:tx>
          <c:invertIfNegative val="0"/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'all_indicators_#_crosstab'!$C$2:$K$2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1"/>
          <c:order val="1"/>
          <c:tx>
            <c:strRef>
              <c:f>'all_indicators_#_crosstab'!$A$3:$B$3</c:f>
              <c:strCache>
                <c:ptCount val="1"/>
                <c:pt idx="0">
                  <c:v>Insufficient Data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'all_indicators_#_crosstab'!$C$3:$K$3</c:f>
              <c:numCache>
                <c:formatCode>General</c:formatCode>
                <c:ptCount val="9"/>
                <c:pt idx="0">
                  <c:v>27</c:v>
                </c:pt>
                <c:pt idx="1">
                  <c:v>32</c:v>
                </c:pt>
                <c:pt idx="2">
                  <c:v>23</c:v>
                </c:pt>
                <c:pt idx="3">
                  <c:v>22</c:v>
                </c:pt>
                <c:pt idx="4">
                  <c:v>2</c:v>
                </c:pt>
                <c:pt idx="5">
                  <c:v>2</c:v>
                </c:pt>
                <c:pt idx="6">
                  <c:v>8</c:v>
                </c:pt>
                <c:pt idx="7">
                  <c:v>19</c:v>
                </c:pt>
                <c:pt idx="8">
                  <c:v>23</c:v>
                </c:pt>
              </c:numCache>
            </c:numRef>
          </c:val>
        </c:ser>
        <c:ser>
          <c:idx val="2"/>
          <c:order val="2"/>
          <c:tx>
            <c:strRef>
              <c:f>'all_indicators_#_crosstab'!$A$4:$B$4</c:f>
              <c:strCache>
                <c:ptCount val="1"/>
                <c:pt idx="0">
                  <c:v>Seriously Off Target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'all_indicators_#_crosstab'!$C$4:$K$4</c:f>
              <c:numCache>
                <c:formatCode>General</c:formatCode>
                <c:ptCount val="9"/>
                <c:pt idx="0">
                  <c:v>27</c:v>
                </c:pt>
                <c:pt idx="1">
                  <c:v>52</c:v>
                </c:pt>
                <c:pt idx="2">
                  <c:v>36</c:v>
                </c:pt>
                <c:pt idx="3">
                  <c:v>28</c:v>
                </c:pt>
                <c:pt idx="4">
                  <c:v>34</c:v>
                </c:pt>
                <c:pt idx="5">
                  <c:v>77</c:v>
                </c:pt>
                <c:pt idx="6">
                  <c:v>88</c:v>
                </c:pt>
                <c:pt idx="7">
                  <c:v>53</c:v>
                </c:pt>
                <c:pt idx="8">
                  <c:v>69</c:v>
                </c:pt>
              </c:numCache>
            </c:numRef>
          </c:val>
        </c:ser>
        <c:ser>
          <c:idx val="3"/>
          <c:order val="3"/>
          <c:tx>
            <c:strRef>
              <c:f>'all_indicators_#_crosstab'!$A$5:$B$5</c:f>
              <c:strCache>
                <c:ptCount val="1"/>
                <c:pt idx="0">
                  <c:v>Moderately Off Target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'all_indicators_#_crosstab'!$C$5:$K$5</c:f>
              <c:numCache>
                <c:formatCode>General</c:formatCode>
                <c:ptCount val="9"/>
                <c:pt idx="0">
                  <c:v>2</c:v>
                </c:pt>
                <c:pt idx="1">
                  <c:v>13</c:v>
                </c:pt>
                <c:pt idx="2">
                  <c:v>16</c:v>
                </c:pt>
                <c:pt idx="3">
                  <c:v>13</c:v>
                </c:pt>
                <c:pt idx="4">
                  <c:v>37</c:v>
                </c:pt>
                <c:pt idx="5">
                  <c:v>28</c:v>
                </c:pt>
                <c:pt idx="6">
                  <c:v>20</c:v>
                </c:pt>
                <c:pt idx="7">
                  <c:v>2</c:v>
                </c:pt>
                <c:pt idx="8">
                  <c:v>8</c:v>
                </c:pt>
              </c:numCache>
            </c:numRef>
          </c:val>
        </c:ser>
        <c:ser>
          <c:idx val="4"/>
          <c:order val="4"/>
          <c:tx>
            <c:strRef>
              <c:f>'all_indicators_#_crosstab'!$A$6:$B$6</c:f>
              <c:strCache>
                <c:ptCount val="1"/>
                <c:pt idx="0">
                  <c:v>Insufficient Progress</c:v>
                </c:pt>
              </c:strCache>
            </c:strRef>
          </c:tx>
          <c:spPr>
            <a:solidFill>
              <a:srgbClr val="FFCC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'all_indicators_#_crosstab'!$C$6:$K$6</c:f>
              <c:numCache>
                <c:formatCode>General</c:formatCode>
                <c:ptCount val="9"/>
                <c:pt idx="0">
                  <c:v>7</c:v>
                </c:pt>
                <c:pt idx="1">
                  <c:v>4</c:v>
                </c:pt>
                <c:pt idx="2">
                  <c:v>14</c:v>
                </c:pt>
                <c:pt idx="3">
                  <c:v>6</c:v>
                </c:pt>
                <c:pt idx="4">
                  <c:v>16</c:v>
                </c:pt>
                <c:pt idx="5">
                  <c:v>22</c:v>
                </c:pt>
                <c:pt idx="6">
                  <c:v>10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</c:ser>
        <c:ser>
          <c:idx val="5"/>
          <c:order val="5"/>
          <c:tx>
            <c:strRef>
              <c:f>'all_indicators_#_crosstab'!$A$7:$B$7</c:f>
              <c:strCache>
                <c:ptCount val="1"/>
                <c:pt idx="0">
                  <c:v>Sufficient Progress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'all_indicators_#_crosstab'!$C$7:$K$7</c:f>
              <c:numCache>
                <c:formatCode>General</c:formatCode>
                <c:ptCount val="9"/>
                <c:pt idx="0">
                  <c:v>10</c:v>
                </c:pt>
                <c:pt idx="1">
                  <c:v>8</c:v>
                </c:pt>
                <c:pt idx="2">
                  <c:v>11</c:v>
                </c:pt>
                <c:pt idx="3">
                  <c:v>10</c:v>
                </c:pt>
                <c:pt idx="4">
                  <c:v>18</c:v>
                </c:pt>
                <c:pt idx="5">
                  <c:v>9</c:v>
                </c:pt>
                <c:pt idx="6">
                  <c:v>3</c:v>
                </c:pt>
                <c:pt idx="7">
                  <c:v>1</c:v>
                </c:pt>
                <c:pt idx="8">
                  <c:v>6</c:v>
                </c:pt>
              </c:numCache>
            </c:numRef>
          </c:val>
        </c:ser>
        <c:ser>
          <c:idx val="6"/>
          <c:order val="6"/>
          <c:tx>
            <c:strRef>
              <c:f>'all_indicators_#_crosstab'!$A$8:$B$8</c:f>
              <c:strCache>
                <c:ptCount val="1"/>
                <c:pt idx="0">
                  <c:v>Target Met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'all_indicators_#_crosstab'!$C$1:$K$1</c:f>
              <c:strCache>
                <c:ptCount val="9"/>
                <c:pt idx="0">
                  <c:v>MDG 1.1 - Extreme Poverty</c:v>
                </c:pt>
                <c:pt idx="1">
                  <c:v>MDG 1.9 - Undernourishment</c:v>
                </c:pt>
                <c:pt idx="2">
                  <c:v>MDG 2.1 - Primary Completion</c:v>
                </c:pt>
                <c:pt idx="3">
                  <c:v>MDG 3.1 - Education Gender Parity</c:v>
                </c:pt>
                <c:pt idx="4">
                  <c:v>MDG 4.1 - Under-5 Mortality</c:v>
                </c:pt>
                <c:pt idx="5">
                  <c:v>MDG 4.2 - Infant Mortality</c:v>
                </c:pt>
                <c:pt idx="6">
                  <c:v>MDG 5.1 - Maternal Mortality</c:v>
                </c:pt>
                <c:pt idx="7">
                  <c:v>MDG 7.8 - Improved Water</c:v>
                </c:pt>
                <c:pt idx="8">
                  <c:v>MDG 7.9 - Improved Sanitation</c:v>
                </c:pt>
              </c:strCache>
            </c:strRef>
          </c:cat>
          <c:val>
            <c:numRef>
              <c:f>'all_indicators_#_crosstab'!$C$8:$K$8</c:f>
              <c:numCache>
                <c:formatCode>General</c:formatCode>
                <c:ptCount val="9"/>
                <c:pt idx="0">
                  <c:v>71</c:v>
                </c:pt>
                <c:pt idx="1">
                  <c:v>35</c:v>
                </c:pt>
                <c:pt idx="2">
                  <c:v>44</c:v>
                </c:pt>
                <c:pt idx="3">
                  <c:v>65</c:v>
                </c:pt>
                <c:pt idx="4">
                  <c:v>37</c:v>
                </c:pt>
                <c:pt idx="5">
                  <c:v>6</c:v>
                </c:pt>
                <c:pt idx="6">
                  <c:v>15</c:v>
                </c:pt>
                <c:pt idx="7">
                  <c:v>66</c:v>
                </c:pt>
                <c:pt idx="8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6640768"/>
        <c:axId val="138428416"/>
      </c:barChart>
      <c:catAx>
        <c:axId val="136640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38428416"/>
        <c:crosses val="autoZero"/>
        <c:auto val="1"/>
        <c:lblAlgn val="ctr"/>
        <c:lblOffset val="100"/>
        <c:noMultiLvlLbl val="0"/>
      </c:catAx>
      <c:valAx>
        <c:axId val="138428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640768"/>
        <c:crosses val="autoZero"/>
        <c:crossBetween val="between"/>
      </c:valAx>
    </c:plotArea>
    <c:legend>
      <c:legendPos val="r"/>
      <c:legendEntry>
        <c:idx val="6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7135E8-00BE-48E0-9419-8D218F189B0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D4ED8EE-2511-4DCB-A2CB-B3DDCCCAE74F}">
      <dgm:prSet phldrT="[Text]"/>
      <dgm:spPr/>
      <dgm:t>
        <a:bodyPr/>
        <a:lstStyle/>
        <a:p>
          <a:r>
            <a:rPr lang="en-US" dirty="0" smtClean="0"/>
            <a:t>Growth</a:t>
          </a:r>
          <a:endParaRPr lang="en-US" dirty="0"/>
        </a:p>
      </dgm:t>
    </dgm:pt>
    <dgm:pt modelId="{B45FDAA4-37E1-42F1-B58A-4725EF9D6689}" type="parTrans" cxnId="{2315A4FB-9642-4F0B-8FDB-A09160D94FE9}">
      <dgm:prSet/>
      <dgm:spPr/>
      <dgm:t>
        <a:bodyPr/>
        <a:lstStyle/>
        <a:p>
          <a:endParaRPr lang="en-US"/>
        </a:p>
      </dgm:t>
    </dgm:pt>
    <dgm:pt modelId="{0FC73664-053C-4BBF-98C4-5154F83B2FF4}" type="sibTrans" cxnId="{2315A4FB-9642-4F0B-8FDB-A09160D94FE9}">
      <dgm:prSet/>
      <dgm:spPr/>
      <dgm:t>
        <a:bodyPr/>
        <a:lstStyle/>
        <a:p>
          <a:endParaRPr lang="en-US"/>
        </a:p>
      </dgm:t>
    </dgm:pt>
    <dgm:pt modelId="{99BA4918-D935-4A6F-8E02-1B12D1D5A77A}">
      <dgm:prSet phldrT="[Text]"/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4518274E-93D3-4690-89B7-C02AF1E72C55}" type="parTrans" cxnId="{B6E62DC6-E03A-413A-B8C0-ECF42126C866}">
      <dgm:prSet/>
      <dgm:spPr/>
      <dgm:t>
        <a:bodyPr/>
        <a:lstStyle/>
        <a:p>
          <a:endParaRPr lang="en-US"/>
        </a:p>
      </dgm:t>
    </dgm:pt>
    <dgm:pt modelId="{0A40EB99-70DB-40A3-956F-C93B4E870005}" type="sibTrans" cxnId="{B6E62DC6-E03A-413A-B8C0-ECF42126C866}">
      <dgm:prSet/>
      <dgm:spPr/>
      <dgm:t>
        <a:bodyPr/>
        <a:lstStyle/>
        <a:p>
          <a:endParaRPr lang="en-US"/>
        </a:p>
      </dgm:t>
    </dgm:pt>
    <dgm:pt modelId="{B1A7D377-B1D8-4D44-B4DC-F62C8D3C6949}">
      <dgm:prSet phldrT="[Text]"/>
      <dgm:spPr/>
      <dgm:t>
        <a:bodyPr/>
        <a:lstStyle/>
        <a:p>
          <a:r>
            <a:rPr lang="en-US" dirty="0" smtClean="0"/>
            <a:t>Institutions</a:t>
          </a:r>
          <a:endParaRPr lang="en-US" dirty="0"/>
        </a:p>
      </dgm:t>
    </dgm:pt>
    <dgm:pt modelId="{58B02413-AA58-4BD2-A028-75A96D85DBC0}" type="parTrans" cxnId="{2CAAEE76-F563-4E61-B321-A3AF663E9CD4}">
      <dgm:prSet/>
      <dgm:spPr/>
      <dgm:t>
        <a:bodyPr/>
        <a:lstStyle/>
        <a:p>
          <a:endParaRPr lang="en-US"/>
        </a:p>
      </dgm:t>
    </dgm:pt>
    <dgm:pt modelId="{ACDCE99B-A3FD-4BB4-8FA9-D6A197055F3A}" type="sibTrans" cxnId="{2CAAEE76-F563-4E61-B321-A3AF663E9CD4}">
      <dgm:prSet/>
      <dgm:spPr/>
      <dgm:t>
        <a:bodyPr/>
        <a:lstStyle/>
        <a:p>
          <a:endParaRPr lang="en-US"/>
        </a:p>
      </dgm:t>
    </dgm:pt>
    <dgm:pt modelId="{8EBC40B5-4B54-4749-95AE-1315908B78FF}" type="pres">
      <dgm:prSet presAssocID="{B47135E8-00BE-48E0-9419-8D218F189B06}" presName="compositeShape" presStyleCnt="0">
        <dgm:presLayoutVars>
          <dgm:chMax val="7"/>
          <dgm:dir/>
          <dgm:resizeHandles val="exact"/>
        </dgm:presLayoutVars>
      </dgm:prSet>
      <dgm:spPr/>
    </dgm:pt>
    <dgm:pt modelId="{DE99331B-EC07-4DBE-B605-3488389D338C}" type="pres">
      <dgm:prSet presAssocID="{0D4ED8EE-2511-4DCB-A2CB-B3DDCCCAE74F}" presName="circ1" presStyleLbl="vennNode1" presStyleIdx="0" presStyleCnt="3"/>
      <dgm:spPr/>
      <dgm:t>
        <a:bodyPr/>
        <a:lstStyle/>
        <a:p>
          <a:endParaRPr lang="en-US"/>
        </a:p>
      </dgm:t>
    </dgm:pt>
    <dgm:pt modelId="{C58AC896-9416-4AD3-BC8E-E8F68E53F77E}" type="pres">
      <dgm:prSet presAssocID="{0D4ED8EE-2511-4DCB-A2CB-B3DDCCCAE74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7791D-4D05-4C7E-A237-10634E2865DA}" type="pres">
      <dgm:prSet presAssocID="{99BA4918-D935-4A6F-8E02-1B12D1D5A77A}" presName="circ2" presStyleLbl="vennNode1" presStyleIdx="1" presStyleCnt="3"/>
      <dgm:spPr/>
      <dgm:t>
        <a:bodyPr/>
        <a:lstStyle/>
        <a:p>
          <a:endParaRPr lang="en-US"/>
        </a:p>
      </dgm:t>
    </dgm:pt>
    <dgm:pt modelId="{39192B90-2A37-45BB-B5BA-F79844C28CEA}" type="pres">
      <dgm:prSet presAssocID="{99BA4918-D935-4A6F-8E02-1B12D1D5A77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CADCFA-F367-4D5D-BABF-8A03A2221507}" type="pres">
      <dgm:prSet presAssocID="{B1A7D377-B1D8-4D44-B4DC-F62C8D3C6949}" presName="circ3" presStyleLbl="vennNode1" presStyleIdx="2" presStyleCnt="3"/>
      <dgm:spPr/>
      <dgm:t>
        <a:bodyPr/>
        <a:lstStyle/>
        <a:p>
          <a:endParaRPr lang="en-US"/>
        </a:p>
      </dgm:t>
    </dgm:pt>
    <dgm:pt modelId="{48AD6B93-DD22-49F4-832D-C529966295D0}" type="pres">
      <dgm:prSet presAssocID="{B1A7D377-B1D8-4D44-B4DC-F62C8D3C694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DAB5D4-3C33-4F33-80F9-F23B3B8EDBC1}" type="presOf" srcId="{99BA4918-D935-4A6F-8E02-1B12D1D5A77A}" destId="{39192B90-2A37-45BB-B5BA-F79844C28CEA}" srcOrd="1" destOrd="0" presId="urn:microsoft.com/office/officeart/2005/8/layout/venn1"/>
    <dgm:cxn modelId="{99D65366-0931-47EB-9533-C02A0B40CDD3}" type="presOf" srcId="{0D4ED8EE-2511-4DCB-A2CB-B3DDCCCAE74F}" destId="{DE99331B-EC07-4DBE-B605-3488389D338C}" srcOrd="0" destOrd="0" presId="urn:microsoft.com/office/officeart/2005/8/layout/venn1"/>
    <dgm:cxn modelId="{EEB2CB15-2A95-4D78-BC63-F95CACF62242}" type="presOf" srcId="{B1A7D377-B1D8-4D44-B4DC-F62C8D3C6949}" destId="{B4CADCFA-F367-4D5D-BABF-8A03A2221507}" srcOrd="0" destOrd="0" presId="urn:microsoft.com/office/officeart/2005/8/layout/venn1"/>
    <dgm:cxn modelId="{52DD7137-53BC-4DF2-BC91-C9F41EE3A2DC}" type="presOf" srcId="{99BA4918-D935-4A6F-8E02-1B12D1D5A77A}" destId="{AEC7791D-4D05-4C7E-A237-10634E2865DA}" srcOrd="0" destOrd="0" presId="urn:microsoft.com/office/officeart/2005/8/layout/venn1"/>
    <dgm:cxn modelId="{87DEE012-4577-4019-B7C1-0C908E182921}" type="presOf" srcId="{B47135E8-00BE-48E0-9419-8D218F189B06}" destId="{8EBC40B5-4B54-4749-95AE-1315908B78FF}" srcOrd="0" destOrd="0" presId="urn:microsoft.com/office/officeart/2005/8/layout/venn1"/>
    <dgm:cxn modelId="{0C8D078E-ED6F-4836-9B11-45E98015278C}" type="presOf" srcId="{0D4ED8EE-2511-4DCB-A2CB-B3DDCCCAE74F}" destId="{C58AC896-9416-4AD3-BC8E-E8F68E53F77E}" srcOrd="1" destOrd="0" presId="urn:microsoft.com/office/officeart/2005/8/layout/venn1"/>
    <dgm:cxn modelId="{5B088FA3-BCAA-4A08-93EE-54E79673C665}" type="presOf" srcId="{B1A7D377-B1D8-4D44-B4DC-F62C8D3C6949}" destId="{48AD6B93-DD22-49F4-832D-C529966295D0}" srcOrd="1" destOrd="0" presId="urn:microsoft.com/office/officeart/2005/8/layout/venn1"/>
    <dgm:cxn modelId="{2315A4FB-9642-4F0B-8FDB-A09160D94FE9}" srcId="{B47135E8-00BE-48E0-9419-8D218F189B06}" destId="{0D4ED8EE-2511-4DCB-A2CB-B3DDCCCAE74F}" srcOrd="0" destOrd="0" parTransId="{B45FDAA4-37E1-42F1-B58A-4725EF9D6689}" sibTransId="{0FC73664-053C-4BBF-98C4-5154F83B2FF4}"/>
    <dgm:cxn modelId="{B6E62DC6-E03A-413A-B8C0-ECF42126C866}" srcId="{B47135E8-00BE-48E0-9419-8D218F189B06}" destId="{99BA4918-D935-4A6F-8E02-1B12D1D5A77A}" srcOrd="1" destOrd="0" parTransId="{4518274E-93D3-4690-89B7-C02AF1E72C55}" sibTransId="{0A40EB99-70DB-40A3-956F-C93B4E870005}"/>
    <dgm:cxn modelId="{2CAAEE76-F563-4E61-B321-A3AF663E9CD4}" srcId="{B47135E8-00BE-48E0-9419-8D218F189B06}" destId="{B1A7D377-B1D8-4D44-B4DC-F62C8D3C6949}" srcOrd="2" destOrd="0" parTransId="{58B02413-AA58-4BD2-A028-75A96D85DBC0}" sibTransId="{ACDCE99B-A3FD-4BB4-8FA9-D6A197055F3A}"/>
    <dgm:cxn modelId="{E0BA4B60-9459-4F4A-8AC0-3FB440C5CD75}" type="presParOf" srcId="{8EBC40B5-4B54-4749-95AE-1315908B78FF}" destId="{DE99331B-EC07-4DBE-B605-3488389D338C}" srcOrd="0" destOrd="0" presId="urn:microsoft.com/office/officeart/2005/8/layout/venn1"/>
    <dgm:cxn modelId="{C98F52E3-B96E-4F6D-A933-08704674D564}" type="presParOf" srcId="{8EBC40B5-4B54-4749-95AE-1315908B78FF}" destId="{C58AC896-9416-4AD3-BC8E-E8F68E53F77E}" srcOrd="1" destOrd="0" presId="urn:microsoft.com/office/officeart/2005/8/layout/venn1"/>
    <dgm:cxn modelId="{D858B1AB-FB2A-4C76-AB90-204785DB6828}" type="presParOf" srcId="{8EBC40B5-4B54-4749-95AE-1315908B78FF}" destId="{AEC7791D-4D05-4C7E-A237-10634E2865DA}" srcOrd="2" destOrd="0" presId="urn:microsoft.com/office/officeart/2005/8/layout/venn1"/>
    <dgm:cxn modelId="{C6E7AB1A-84EF-44C6-B4DB-A01574BED826}" type="presParOf" srcId="{8EBC40B5-4B54-4749-95AE-1315908B78FF}" destId="{39192B90-2A37-45BB-B5BA-F79844C28CEA}" srcOrd="3" destOrd="0" presId="urn:microsoft.com/office/officeart/2005/8/layout/venn1"/>
    <dgm:cxn modelId="{9F8EAF57-BA5D-431D-B367-9ACE2A9C0DD4}" type="presParOf" srcId="{8EBC40B5-4B54-4749-95AE-1315908B78FF}" destId="{B4CADCFA-F367-4D5D-BABF-8A03A2221507}" srcOrd="4" destOrd="0" presId="urn:microsoft.com/office/officeart/2005/8/layout/venn1"/>
    <dgm:cxn modelId="{410E503C-B337-458D-949A-09AEF487B7E3}" type="presParOf" srcId="{8EBC40B5-4B54-4749-95AE-1315908B78FF}" destId="{48AD6B93-DD22-49F4-832D-C529966295D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BB935C-E2D8-498F-8A37-650D29CBE07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44325C-5EC0-4C13-A7E8-19570DCF9033}" type="pres">
      <dgm:prSet presAssocID="{33BB935C-E2D8-498F-8A37-650D29CBE07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</dgm:ptLst>
  <dgm:cxnLst>
    <dgm:cxn modelId="{478DD6FA-50B6-4242-84F7-ADACBE0350A9}" type="presOf" srcId="{33BB935C-E2D8-498F-8A37-650D29CBE07B}" destId="{C944325C-5EC0-4C13-A7E8-19570DCF9033}" srcOrd="0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F6D1CF-F23F-4C4E-9166-FAFA840C95B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2564D6-65DE-474C-ABEE-3E76189457F0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76520F98-7AA4-491F-84FE-199C17D18884}" type="parTrans" cxnId="{639D7AD5-F793-4541-812B-F246DB903CFC}">
      <dgm:prSet/>
      <dgm:spPr/>
      <dgm:t>
        <a:bodyPr/>
        <a:lstStyle/>
        <a:p>
          <a:endParaRPr lang="en-US"/>
        </a:p>
      </dgm:t>
    </dgm:pt>
    <dgm:pt modelId="{251CA8A9-FE2A-4ED3-A8DE-A583CD8E1E64}" type="sibTrans" cxnId="{639D7AD5-F793-4541-812B-F246DB903CFC}">
      <dgm:prSet/>
      <dgm:spPr/>
      <dgm:t>
        <a:bodyPr/>
        <a:lstStyle/>
        <a:p>
          <a:endParaRPr lang="en-US"/>
        </a:p>
      </dgm:t>
    </dgm:pt>
    <dgm:pt modelId="{E9661504-3E9C-47DE-8C9D-E72AAD7D005B}">
      <dgm:prSet phldrT="[Text]" custT="1"/>
      <dgm:spPr/>
      <dgm:t>
        <a:bodyPr/>
        <a:lstStyle/>
        <a:p>
          <a:r>
            <a:rPr lang="en-US" sz="1400" dirty="0" smtClean="0"/>
            <a:t>Effective institutions</a:t>
          </a:r>
          <a:endParaRPr lang="en-US" sz="1400" dirty="0"/>
        </a:p>
      </dgm:t>
    </dgm:pt>
    <dgm:pt modelId="{D68D3C9F-0D06-43AE-BDAC-3B35568CCC54}" type="parTrans" cxnId="{F2E50973-5395-46DB-A07A-CE99D46A5A12}">
      <dgm:prSet/>
      <dgm:spPr/>
      <dgm:t>
        <a:bodyPr/>
        <a:lstStyle/>
        <a:p>
          <a:endParaRPr lang="en-US"/>
        </a:p>
      </dgm:t>
    </dgm:pt>
    <dgm:pt modelId="{E6B4A96A-1FA8-42E2-9A50-D2F3A05FA3A8}" type="sibTrans" cxnId="{F2E50973-5395-46DB-A07A-CE99D46A5A12}">
      <dgm:prSet/>
      <dgm:spPr/>
      <dgm:t>
        <a:bodyPr/>
        <a:lstStyle/>
        <a:p>
          <a:endParaRPr lang="en-US"/>
        </a:p>
      </dgm:t>
    </dgm:pt>
    <dgm:pt modelId="{BA56159C-038A-4D70-8645-9C2325978CF5}">
      <dgm:prSet phldrT="[Text]" custT="1"/>
      <dgm:spPr/>
      <dgm:t>
        <a:bodyPr/>
        <a:lstStyle/>
        <a:p>
          <a:r>
            <a:rPr lang="en-US" sz="1400" dirty="0" smtClean="0"/>
            <a:t>Effective policies</a:t>
          </a:r>
          <a:endParaRPr lang="en-US" sz="1400" dirty="0"/>
        </a:p>
      </dgm:t>
    </dgm:pt>
    <dgm:pt modelId="{7B8D7C6B-48A8-46B1-8B55-13CE37DD10B0}" type="parTrans" cxnId="{9E33D5E6-F9D3-4F57-91FA-9358DD3B9636}">
      <dgm:prSet/>
      <dgm:spPr/>
      <dgm:t>
        <a:bodyPr/>
        <a:lstStyle/>
        <a:p>
          <a:endParaRPr lang="en-US"/>
        </a:p>
      </dgm:t>
    </dgm:pt>
    <dgm:pt modelId="{C3B045CE-0D37-4377-8E08-EFE75B6D249B}" type="sibTrans" cxnId="{9E33D5E6-F9D3-4F57-91FA-9358DD3B9636}">
      <dgm:prSet/>
      <dgm:spPr/>
      <dgm:t>
        <a:bodyPr/>
        <a:lstStyle/>
        <a:p>
          <a:endParaRPr lang="en-US"/>
        </a:p>
      </dgm:t>
    </dgm:pt>
    <dgm:pt modelId="{DC3642FE-5059-46A6-A4E9-1022E1B1C399}">
      <dgm:prSet phldrT="[Text]"/>
      <dgm:spPr/>
      <dgm:t>
        <a:bodyPr/>
        <a:lstStyle/>
        <a:p>
          <a:r>
            <a:rPr lang="en-US" dirty="0" smtClean="0"/>
            <a:t>Data</a:t>
          </a:r>
          <a:endParaRPr lang="en-US" dirty="0"/>
        </a:p>
      </dgm:t>
    </dgm:pt>
    <dgm:pt modelId="{77A9BC95-803F-4EA1-BA62-01A0DC276A62}" type="parTrans" cxnId="{46A77FB0-E899-4B7A-AD25-288F36BD4B01}">
      <dgm:prSet/>
      <dgm:spPr/>
      <dgm:t>
        <a:bodyPr/>
        <a:lstStyle/>
        <a:p>
          <a:endParaRPr lang="en-US"/>
        </a:p>
      </dgm:t>
    </dgm:pt>
    <dgm:pt modelId="{310776AA-B590-4134-B2C7-BA5FC0FE6508}" type="sibTrans" cxnId="{46A77FB0-E899-4B7A-AD25-288F36BD4B01}">
      <dgm:prSet/>
      <dgm:spPr/>
      <dgm:t>
        <a:bodyPr/>
        <a:lstStyle/>
        <a:p>
          <a:endParaRPr lang="en-US"/>
        </a:p>
      </dgm:t>
    </dgm:pt>
    <dgm:pt modelId="{B3A0535B-4D29-4EE3-8FAF-D19904982E16}">
      <dgm:prSet phldrT="[Text]" custT="1"/>
      <dgm:spPr/>
      <dgm:t>
        <a:bodyPr/>
        <a:lstStyle/>
        <a:p>
          <a:r>
            <a:rPr lang="en-US" sz="1400" dirty="0" smtClean="0"/>
            <a:t>Domestic resource mobilization</a:t>
          </a:r>
          <a:endParaRPr lang="en-US" sz="1400" dirty="0"/>
        </a:p>
      </dgm:t>
    </dgm:pt>
    <dgm:pt modelId="{42002DDB-D090-4964-849F-B962B4304CDD}" type="parTrans" cxnId="{E31ACBC1-AAA9-4230-9961-7A932A592015}">
      <dgm:prSet/>
      <dgm:spPr/>
      <dgm:t>
        <a:bodyPr/>
        <a:lstStyle/>
        <a:p>
          <a:endParaRPr lang="en-US"/>
        </a:p>
      </dgm:t>
    </dgm:pt>
    <dgm:pt modelId="{65BDE577-13D2-4489-952E-29332E592109}" type="sibTrans" cxnId="{E31ACBC1-AAA9-4230-9961-7A932A592015}">
      <dgm:prSet/>
      <dgm:spPr/>
      <dgm:t>
        <a:bodyPr/>
        <a:lstStyle/>
        <a:p>
          <a:endParaRPr lang="en-US"/>
        </a:p>
      </dgm:t>
    </dgm:pt>
    <dgm:pt modelId="{8BE3F403-37EF-44E6-A961-C93153388552}">
      <dgm:prSet phldrT="[Text]" custT="1"/>
      <dgm:spPr/>
      <dgm:t>
        <a:bodyPr/>
        <a:lstStyle/>
        <a:p>
          <a:r>
            <a:rPr lang="en-US" sz="1400" dirty="0" smtClean="0"/>
            <a:t>FDI, remittances, philanthropic finance</a:t>
          </a:r>
          <a:endParaRPr lang="en-US" sz="1400" dirty="0"/>
        </a:p>
      </dgm:t>
    </dgm:pt>
    <dgm:pt modelId="{784CEC5E-7ABC-4FC2-BF1C-6204A7F675A9}" type="parTrans" cxnId="{116A494D-D4AB-409F-9ABD-581D0D2134F9}">
      <dgm:prSet/>
      <dgm:spPr/>
      <dgm:t>
        <a:bodyPr/>
        <a:lstStyle/>
        <a:p>
          <a:endParaRPr lang="en-US"/>
        </a:p>
      </dgm:t>
    </dgm:pt>
    <dgm:pt modelId="{4E8253E6-29C9-42E9-A12C-C51499D1F5F3}" type="sibTrans" cxnId="{116A494D-D4AB-409F-9ABD-581D0D2134F9}">
      <dgm:prSet/>
      <dgm:spPr/>
      <dgm:t>
        <a:bodyPr/>
        <a:lstStyle/>
        <a:p>
          <a:endParaRPr lang="en-US"/>
        </a:p>
      </dgm:t>
    </dgm:pt>
    <dgm:pt modelId="{1466F109-A1AB-460E-BE84-6C5B5153FDD5}">
      <dgm:prSet/>
      <dgm:spPr/>
      <dgm:t>
        <a:bodyPr/>
        <a:lstStyle/>
        <a:p>
          <a:r>
            <a:rPr lang="en-US" dirty="0" smtClean="0"/>
            <a:t>Finance</a:t>
          </a:r>
          <a:endParaRPr lang="en-US" dirty="0"/>
        </a:p>
      </dgm:t>
    </dgm:pt>
    <dgm:pt modelId="{9C6F443E-9B2D-4BD3-A4B5-F3BF9437BA9C}" type="parTrans" cxnId="{52C23E43-8B63-4148-B23E-AC9F231C20E6}">
      <dgm:prSet/>
      <dgm:spPr/>
      <dgm:t>
        <a:bodyPr/>
        <a:lstStyle/>
        <a:p>
          <a:endParaRPr lang="en-US"/>
        </a:p>
      </dgm:t>
    </dgm:pt>
    <dgm:pt modelId="{363AF282-E740-46FC-B5E6-28D36F540B8C}" type="sibTrans" cxnId="{52C23E43-8B63-4148-B23E-AC9F231C20E6}">
      <dgm:prSet/>
      <dgm:spPr/>
      <dgm:t>
        <a:bodyPr/>
        <a:lstStyle/>
        <a:p>
          <a:endParaRPr lang="en-US"/>
        </a:p>
      </dgm:t>
    </dgm:pt>
    <dgm:pt modelId="{0A325C5B-109E-4C78-8A3A-96F182AA1AE2}">
      <dgm:prSet custT="1"/>
      <dgm:spPr/>
      <dgm:t>
        <a:bodyPr/>
        <a:lstStyle/>
        <a:p>
          <a:r>
            <a:rPr lang="en-US" sz="1400" dirty="0" smtClean="0"/>
            <a:t>Household well-being</a:t>
          </a:r>
          <a:endParaRPr lang="en-US" sz="1400" dirty="0"/>
        </a:p>
      </dgm:t>
    </dgm:pt>
    <dgm:pt modelId="{98DBF362-2501-45A3-821E-05D903A97F4D}" type="parTrans" cxnId="{B41552B1-0925-4E5B-A1B7-7476DA08E06C}">
      <dgm:prSet/>
      <dgm:spPr/>
      <dgm:t>
        <a:bodyPr/>
        <a:lstStyle/>
        <a:p>
          <a:endParaRPr lang="en-US"/>
        </a:p>
      </dgm:t>
    </dgm:pt>
    <dgm:pt modelId="{49A1F9AC-D503-48B6-97B6-B0D070202202}" type="sibTrans" cxnId="{B41552B1-0925-4E5B-A1B7-7476DA08E06C}">
      <dgm:prSet/>
      <dgm:spPr/>
      <dgm:t>
        <a:bodyPr/>
        <a:lstStyle/>
        <a:p>
          <a:endParaRPr lang="en-US"/>
        </a:p>
      </dgm:t>
    </dgm:pt>
    <dgm:pt modelId="{A5EFD5F6-B6A1-4738-98C9-5EC8239DF996}">
      <dgm:prSet custT="1"/>
      <dgm:spPr/>
      <dgm:t>
        <a:bodyPr/>
        <a:lstStyle/>
        <a:p>
          <a:r>
            <a:rPr lang="en-US" sz="1400" dirty="0" smtClean="0"/>
            <a:t>Sustainability</a:t>
          </a:r>
          <a:endParaRPr lang="en-US" sz="1400" dirty="0"/>
        </a:p>
      </dgm:t>
    </dgm:pt>
    <dgm:pt modelId="{D39C41AF-FD5D-4FA5-A5FE-8D26883BA00E}" type="parTrans" cxnId="{65F08C47-80CB-4628-AD2F-F6E632C1ADD7}">
      <dgm:prSet/>
      <dgm:spPr/>
      <dgm:t>
        <a:bodyPr/>
        <a:lstStyle/>
        <a:p>
          <a:endParaRPr lang="en-US"/>
        </a:p>
      </dgm:t>
    </dgm:pt>
    <dgm:pt modelId="{1C21494C-D2A6-4170-A28E-1E111E251AD9}" type="sibTrans" cxnId="{65F08C47-80CB-4628-AD2F-F6E632C1ADD7}">
      <dgm:prSet/>
      <dgm:spPr/>
      <dgm:t>
        <a:bodyPr/>
        <a:lstStyle/>
        <a:p>
          <a:endParaRPr lang="en-US"/>
        </a:p>
      </dgm:t>
    </dgm:pt>
    <dgm:pt modelId="{3E995E6E-4A13-4DD5-A085-8639A8BE9633}">
      <dgm:prSet custT="1"/>
      <dgm:spPr/>
      <dgm:t>
        <a:bodyPr/>
        <a:lstStyle/>
        <a:p>
          <a:r>
            <a:rPr lang="en-US" sz="1400" dirty="0" smtClean="0"/>
            <a:t>National accounts</a:t>
          </a:r>
          <a:endParaRPr lang="en-US" sz="1400" dirty="0"/>
        </a:p>
      </dgm:t>
    </dgm:pt>
    <dgm:pt modelId="{EBE38879-2F32-41F4-9355-BFE71DEB7B3F}" type="parTrans" cxnId="{28C8891F-BA46-4C9A-A629-7B6158D7B7AF}">
      <dgm:prSet/>
      <dgm:spPr/>
      <dgm:t>
        <a:bodyPr/>
        <a:lstStyle/>
        <a:p>
          <a:endParaRPr lang="en-US"/>
        </a:p>
      </dgm:t>
    </dgm:pt>
    <dgm:pt modelId="{98594EFC-49E8-42FE-BABF-8ADCC9E75F97}" type="sibTrans" cxnId="{28C8891F-BA46-4C9A-A629-7B6158D7B7AF}">
      <dgm:prSet/>
      <dgm:spPr/>
      <dgm:t>
        <a:bodyPr/>
        <a:lstStyle/>
        <a:p>
          <a:endParaRPr lang="en-US"/>
        </a:p>
      </dgm:t>
    </dgm:pt>
    <dgm:pt modelId="{1BADB2E3-44D3-49F4-950B-3AF89A08B5D3}">
      <dgm:prSet custT="1"/>
      <dgm:spPr/>
      <dgm:t>
        <a:bodyPr/>
        <a:lstStyle/>
        <a:p>
          <a:r>
            <a:rPr lang="en-US" sz="1400" dirty="0" smtClean="0"/>
            <a:t>Administrative data systems</a:t>
          </a:r>
          <a:endParaRPr lang="en-US" sz="1400" dirty="0"/>
        </a:p>
      </dgm:t>
    </dgm:pt>
    <dgm:pt modelId="{48606DA9-4442-461D-86E0-F0E69A68632D}" type="parTrans" cxnId="{D9C8345F-6142-416B-8DE3-E55634086345}">
      <dgm:prSet/>
      <dgm:spPr/>
      <dgm:t>
        <a:bodyPr/>
        <a:lstStyle/>
        <a:p>
          <a:endParaRPr lang="en-US"/>
        </a:p>
      </dgm:t>
    </dgm:pt>
    <dgm:pt modelId="{96F587B0-D761-48FA-921A-5406F319DE8A}" type="sibTrans" cxnId="{D9C8345F-6142-416B-8DE3-E55634086345}">
      <dgm:prSet/>
      <dgm:spPr/>
      <dgm:t>
        <a:bodyPr/>
        <a:lstStyle/>
        <a:p>
          <a:endParaRPr lang="en-US"/>
        </a:p>
      </dgm:t>
    </dgm:pt>
    <dgm:pt modelId="{4AD51E7F-0BCA-4B89-9A1C-EC752590C79E}">
      <dgm:prSet phldrT="[Text]" custT="1"/>
      <dgm:spPr/>
      <dgm:t>
        <a:bodyPr/>
        <a:lstStyle/>
        <a:p>
          <a:r>
            <a:rPr lang="en-US" sz="1400" dirty="0" smtClean="0"/>
            <a:t>Better and smarter aid</a:t>
          </a:r>
          <a:endParaRPr lang="en-US" sz="1400" dirty="0"/>
        </a:p>
      </dgm:t>
    </dgm:pt>
    <dgm:pt modelId="{FB6A9B3B-43A9-414C-AB0C-D88E4B4A9460}" type="parTrans" cxnId="{FD9D531D-CE0B-4D2E-ADA6-1866DE9C3A65}">
      <dgm:prSet/>
      <dgm:spPr/>
      <dgm:t>
        <a:bodyPr/>
        <a:lstStyle/>
        <a:p>
          <a:endParaRPr lang="en-US"/>
        </a:p>
      </dgm:t>
    </dgm:pt>
    <dgm:pt modelId="{A88F531E-7FF7-4305-9EDC-6972D6DC2656}" type="sibTrans" cxnId="{FD9D531D-CE0B-4D2E-ADA6-1866DE9C3A65}">
      <dgm:prSet/>
      <dgm:spPr/>
      <dgm:t>
        <a:bodyPr/>
        <a:lstStyle/>
        <a:p>
          <a:endParaRPr lang="en-US"/>
        </a:p>
      </dgm:t>
    </dgm:pt>
    <dgm:pt modelId="{A50BD2DD-429A-470C-9365-61D3FBC318B9}">
      <dgm:prSet phldrT="[Text]" custT="1"/>
      <dgm:spPr/>
      <dgm:t>
        <a:bodyPr/>
        <a:lstStyle/>
        <a:p>
          <a:r>
            <a:rPr lang="en-US" sz="1400" dirty="0" smtClean="0"/>
            <a:t>Better access to finance, PPPs, bond markets</a:t>
          </a:r>
          <a:endParaRPr lang="en-US" sz="1400" dirty="0"/>
        </a:p>
      </dgm:t>
    </dgm:pt>
    <dgm:pt modelId="{5F01F905-BA0A-4F1F-8087-BB148921ACCB}" type="parTrans" cxnId="{E4787B4D-19FE-4E25-A749-D93A22F5E942}">
      <dgm:prSet/>
      <dgm:spPr/>
      <dgm:t>
        <a:bodyPr/>
        <a:lstStyle/>
        <a:p>
          <a:endParaRPr lang="en-US"/>
        </a:p>
      </dgm:t>
    </dgm:pt>
    <dgm:pt modelId="{FDBB4287-CCFC-421D-A869-FF89BF8EED13}" type="sibTrans" cxnId="{E4787B4D-19FE-4E25-A749-D93A22F5E942}">
      <dgm:prSet/>
      <dgm:spPr/>
      <dgm:t>
        <a:bodyPr/>
        <a:lstStyle/>
        <a:p>
          <a:endParaRPr lang="en-US"/>
        </a:p>
      </dgm:t>
    </dgm:pt>
    <dgm:pt modelId="{2C4E82D9-220A-4658-8B84-790D4448ADEC}">
      <dgm:prSet phldrT="[Text]" custT="1"/>
      <dgm:spPr/>
      <dgm:t>
        <a:bodyPr/>
        <a:lstStyle/>
        <a:p>
          <a:r>
            <a:rPr lang="en-US" sz="1400" dirty="0" smtClean="0"/>
            <a:t>Look beyond sector silos</a:t>
          </a:r>
          <a:endParaRPr lang="en-US" sz="1400" dirty="0"/>
        </a:p>
      </dgm:t>
    </dgm:pt>
    <dgm:pt modelId="{C9F9B45C-465F-4FC6-98F8-648EE6AE04A7}" type="parTrans" cxnId="{67FDBA73-063C-46E1-A783-AB88013AED81}">
      <dgm:prSet/>
      <dgm:spPr/>
      <dgm:t>
        <a:bodyPr/>
        <a:lstStyle/>
        <a:p>
          <a:endParaRPr lang="en-US"/>
        </a:p>
      </dgm:t>
    </dgm:pt>
    <dgm:pt modelId="{5C10430A-5964-41C9-9F25-A8799FC38BC3}" type="sibTrans" cxnId="{67FDBA73-063C-46E1-A783-AB88013AED81}">
      <dgm:prSet/>
      <dgm:spPr/>
      <dgm:t>
        <a:bodyPr/>
        <a:lstStyle/>
        <a:p>
          <a:endParaRPr lang="en-US"/>
        </a:p>
      </dgm:t>
    </dgm:pt>
    <dgm:pt modelId="{2C6257FC-0945-46BF-B81D-AA07A8286361}" type="pres">
      <dgm:prSet presAssocID="{17F6D1CF-F23F-4C4E-9166-FAFA840C95B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F05793-ABDB-446F-819E-4135E0ADF2D5}" type="pres">
      <dgm:prSet presAssocID="{1466F109-A1AB-460E-BE84-6C5B5153FDD5}" presName="circle1" presStyleLbl="node1" presStyleIdx="0" presStyleCnt="3"/>
      <dgm:spPr/>
    </dgm:pt>
    <dgm:pt modelId="{A7C529E8-3669-40CE-A179-DAE3FBC54D51}" type="pres">
      <dgm:prSet presAssocID="{1466F109-A1AB-460E-BE84-6C5B5153FDD5}" presName="space" presStyleCnt="0"/>
      <dgm:spPr/>
    </dgm:pt>
    <dgm:pt modelId="{F4582EFA-14BB-4EE7-ABC8-4F8192311B74}" type="pres">
      <dgm:prSet presAssocID="{1466F109-A1AB-460E-BE84-6C5B5153FDD5}" presName="rect1" presStyleLbl="alignAcc1" presStyleIdx="0" presStyleCnt="3"/>
      <dgm:spPr/>
      <dgm:t>
        <a:bodyPr/>
        <a:lstStyle/>
        <a:p>
          <a:endParaRPr lang="en-US"/>
        </a:p>
      </dgm:t>
    </dgm:pt>
    <dgm:pt modelId="{F4DD7BAF-B843-4B48-AF73-B2EF34B7796B}" type="pres">
      <dgm:prSet presAssocID="{DC3642FE-5059-46A6-A4E9-1022E1B1C399}" presName="vertSpace2" presStyleLbl="node1" presStyleIdx="0" presStyleCnt="3"/>
      <dgm:spPr/>
    </dgm:pt>
    <dgm:pt modelId="{B006E145-65B7-4C1F-8114-3E87A0EDE9B2}" type="pres">
      <dgm:prSet presAssocID="{DC3642FE-5059-46A6-A4E9-1022E1B1C399}" presName="circle2" presStyleLbl="node1" presStyleIdx="1" presStyleCnt="3"/>
      <dgm:spPr/>
    </dgm:pt>
    <dgm:pt modelId="{5EC49307-FF9A-4DD8-A006-98FE9B3857CD}" type="pres">
      <dgm:prSet presAssocID="{DC3642FE-5059-46A6-A4E9-1022E1B1C399}" presName="rect2" presStyleLbl="alignAcc1" presStyleIdx="1" presStyleCnt="3"/>
      <dgm:spPr/>
      <dgm:t>
        <a:bodyPr/>
        <a:lstStyle/>
        <a:p>
          <a:endParaRPr lang="en-US"/>
        </a:p>
      </dgm:t>
    </dgm:pt>
    <dgm:pt modelId="{6FD6ED72-74DB-443B-A79C-333CA89A7FF4}" type="pres">
      <dgm:prSet presAssocID="{6C2564D6-65DE-474C-ABEE-3E76189457F0}" presName="vertSpace3" presStyleLbl="node1" presStyleIdx="1" presStyleCnt="3"/>
      <dgm:spPr/>
    </dgm:pt>
    <dgm:pt modelId="{6EBD3EB8-B523-4F03-8122-E4233F0FEF4D}" type="pres">
      <dgm:prSet presAssocID="{6C2564D6-65DE-474C-ABEE-3E76189457F0}" presName="circle3" presStyleLbl="node1" presStyleIdx="2" presStyleCnt="3"/>
      <dgm:spPr/>
    </dgm:pt>
    <dgm:pt modelId="{67881B49-8850-4BD0-81F7-78B4F51BD2F4}" type="pres">
      <dgm:prSet presAssocID="{6C2564D6-65DE-474C-ABEE-3E76189457F0}" presName="rect3" presStyleLbl="alignAcc1" presStyleIdx="2" presStyleCnt="3"/>
      <dgm:spPr/>
      <dgm:t>
        <a:bodyPr/>
        <a:lstStyle/>
        <a:p>
          <a:endParaRPr lang="en-US"/>
        </a:p>
      </dgm:t>
    </dgm:pt>
    <dgm:pt modelId="{FB021C8B-DB87-40D1-A82F-0D7E8A0FC257}" type="pres">
      <dgm:prSet presAssocID="{1466F109-A1AB-460E-BE84-6C5B5153FDD5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79B7AC-BC46-4DFC-92A8-D01C7AAB0B0F}" type="pres">
      <dgm:prSet presAssocID="{1466F109-A1AB-460E-BE84-6C5B5153FDD5}" presName="rect1ChTx" presStyleLbl="alignAcc1" presStyleIdx="2" presStyleCnt="3" custScaleX="107334" custLinFactY="1017" custLinFactNeighborX="-519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0E28EE-F0C2-4E20-86E3-EC06112E191B}" type="pres">
      <dgm:prSet presAssocID="{DC3642FE-5059-46A6-A4E9-1022E1B1C39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85A2C-4685-48C4-83E7-7FE7A2D5EEBE}" type="pres">
      <dgm:prSet presAssocID="{DC3642FE-5059-46A6-A4E9-1022E1B1C399}" presName="rect2ChTx" presStyleLbl="alignAcc1" presStyleIdx="2" presStyleCnt="3" custScaleX="111686" custLinFactY="0" custLinFactNeighborX="-787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2510EA-99E9-46B7-A9B9-D2D3A83B9D51}" type="pres">
      <dgm:prSet presAssocID="{6C2564D6-65DE-474C-ABEE-3E76189457F0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251CD-EBFE-4C4E-BF1E-EBBC7D95FC22}" type="pres">
      <dgm:prSet presAssocID="{6C2564D6-65DE-474C-ABEE-3E76189457F0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094DC8-3F34-49D0-A313-E5B3A4C9D2B1}" type="presOf" srcId="{17F6D1CF-F23F-4C4E-9166-FAFA840C95BA}" destId="{2C6257FC-0945-46BF-B81D-AA07A8286361}" srcOrd="0" destOrd="0" presId="urn:microsoft.com/office/officeart/2005/8/layout/target3"/>
    <dgm:cxn modelId="{5AF2F3DC-1226-4F01-A60B-DCEAFE878DF2}" type="presOf" srcId="{3E995E6E-4A13-4DD5-A085-8639A8BE9633}" destId="{6D79B7AC-BC46-4DFC-92A8-D01C7AAB0B0F}" srcOrd="0" destOrd="2" presId="urn:microsoft.com/office/officeart/2005/8/layout/target3"/>
    <dgm:cxn modelId="{9F3DE9F6-F82E-48E5-AE03-0026F28858AC}" type="presOf" srcId="{A5EFD5F6-B6A1-4738-98C9-5EC8239DF996}" destId="{6D79B7AC-BC46-4DFC-92A8-D01C7AAB0B0F}" srcOrd="0" destOrd="1" presId="urn:microsoft.com/office/officeart/2005/8/layout/target3"/>
    <dgm:cxn modelId="{5AF6F57E-98ED-4741-AFE5-572B7E9D9132}" type="presOf" srcId="{4AD51E7F-0BCA-4B89-9A1C-EC752590C79E}" destId="{C0B85A2C-4685-48C4-83E7-7FE7A2D5EEBE}" srcOrd="0" destOrd="1" presId="urn:microsoft.com/office/officeart/2005/8/layout/target3"/>
    <dgm:cxn modelId="{B41552B1-0925-4E5B-A1B7-7476DA08E06C}" srcId="{1466F109-A1AB-460E-BE84-6C5B5153FDD5}" destId="{0A325C5B-109E-4C78-8A3A-96F182AA1AE2}" srcOrd="0" destOrd="0" parTransId="{98DBF362-2501-45A3-821E-05D903A97F4D}" sibTransId="{49A1F9AC-D503-48B6-97B6-B0D070202202}"/>
    <dgm:cxn modelId="{67FDBA73-063C-46E1-A783-AB88013AED81}" srcId="{6C2564D6-65DE-474C-ABEE-3E76189457F0}" destId="{2C4E82D9-220A-4658-8B84-790D4448ADEC}" srcOrd="2" destOrd="0" parTransId="{C9F9B45C-465F-4FC6-98F8-648EE6AE04A7}" sibTransId="{5C10430A-5964-41C9-9F25-A8799FC38BC3}"/>
    <dgm:cxn modelId="{E31ACBC1-AAA9-4230-9961-7A932A592015}" srcId="{DC3642FE-5059-46A6-A4E9-1022E1B1C399}" destId="{B3A0535B-4D29-4EE3-8FAF-D19904982E16}" srcOrd="0" destOrd="0" parTransId="{42002DDB-D090-4964-849F-B962B4304CDD}" sibTransId="{65BDE577-13D2-4489-952E-29332E592109}"/>
    <dgm:cxn modelId="{42C10DE8-CC08-4B93-9EA8-F2F3F3F1F33B}" type="presOf" srcId="{1466F109-A1AB-460E-BE84-6C5B5153FDD5}" destId="{F4582EFA-14BB-4EE7-ABC8-4F8192311B74}" srcOrd="0" destOrd="0" presId="urn:microsoft.com/office/officeart/2005/8/layout/target3"/>
    <dgm:cxn modelId="{26C1C343-6053-4AFA-8F60-40D94A76C492}" type="presOf" srcId="{6C2564D6-65DE-474C-ABEE-3E76189457F0}" destId="{67881B49-8850-4BD0-81F7-78B4F51BD2F4}" srcOrd="0" destOrd="0" presId="urn:microsoft.com/office/officeart/2005/8/layout/target3"/>
    <dgm:cxn modelId="{F74E1027-4243-4D17-8F9E-4F43DB5BB0A8}" type="presOf" srcId="{6C2564D6-65DE-474C-ABEE-3E76189457F0}" destId="{1A2510EA-99E9-46B7-A9B9-D2D3A83B9D51}" srcOrd="1" destOrd="0" presId="urn:microsoft.com/office/officeart/2005/8/layout/target3"/>
    <dgm:cxn modelId="{84E10B62-0958-4E40-9F9A-0D34F6D4764C}" type="presOf" srcId="{0A325C5B-109E-4C78-8A3A-96F182AA1AE2}" destId="{6D79B7AC-BC46-4DFC-92A8-D01C7AAB0B0F}" srcOrd="0" destOrd="0" presId="urn:microsoft.com/office/officeart/2005/8/layout/target3"/>
    <dgm:cxn modelId="{110686DB-AF2B-43D3-A9C7-B261B6FD955C}" type="presOf" srcId="{E9661504-3E9C-47DE-8C9D-E72AAD7D005B}" destId="{897251CD-EBFE-4C4E-BF1E-EBBC7D95FC22}" srcOrd="0" destOrd="0" presId="urn:microsoft.com/office/officeart/2005/8/layout/target3"/>
    <dgm:cxn modelId="{639D7AD5-F793-4541-812B-F246DB903CFC}" srcId="{17F6D1CF-F23F-4C4E-9166-FAFA840C95BA}" destId="{6C2564D6-65DE-474C-ABEE-3E76189457F0}" srcOrd="2" destOrd="0" parTransId="{76520F98-7AA4-491F-84FE-199C17D18884}" sibTransId="{251CA8A9-FE2A-4ED3-A8DE-A583CD8E1E64}"/>
    <dgm:cxn modelId="{65F08C47-80CB-4628-AD2F-F6E632C1ADD7}" srcId="{1466F109-A1AB-460E-BE84-6C5B5153FDD5}" destId="{A5EFD5F6-B6A1-4738-98C9-5EC8239DF996}" srcOrd="1" destOrd="0" parTransId="{D39C41AF-FD5D-4FA5-A5FE-8D26883BA00E}" sibTransId="{1C21494C-D2A6-4170-A28E-1E111E251AD9}"/>
    <dgm:cxn modelId="{F2E50973-5395-46DB-A07A-CE99D46A5A12}" srcId="{6C2564D6-65DE-474C-ABEE-3E76189457F0}" destId="{E9661504-3E9C-47DE-8C9D-E72AAD7D005B}" srcOrd="0" destOrd="0" parTransId="{D68D3C9F-0D06-43AE-BDAC-3B35568CCC54}" sibTransId="{E6B4A96A-1FA8-42E2-9A50-D2F3A05FA3A8}"/>
    <dgm:cxn modelId="{9E33D5E6-F9D3-4F57-91FA-9358DD3B9636}" srcId="{6C2564D6-65DE-474C-ABEE-3E76189457F0}" destId="{BA56159C-038A-4D70-8645-9C2325978CF5}" srcOrd="1" destOrd="0" parTransId="{7B8D7C6B-48A8-46B1-8B55-13CE37DD10B0}" sibTransId="{C3B045CE-0D37-4377-8E08-EFE75B6D249B}"/>
    <dgm:cxn modelId="{CE54AFBE-1164-4A79-82B5-5E41FA14DB40}" type="presOf" srcId="{BA56159C-038A-4D70-8645-9C2325978CF5}" destId="{897251CD-EBFE-4C4E-BF1E-EBBC7D95FC22}" srcOrd="0" destOrd="1" presId="urn:microsoft.com/office/officeart/2005/8/layout/target3"/>
    <dgm:cxn modelId="{98AD58C2-3B76-4A63-9DE0-C56C5BE11AEE}" type="presOf" srcId="{B3A0535B-4D29-4EE3-8FAF-D19904982E16}" destId="{C0B85A2C-4685-48C4-83E7-7FE7A2D5EEBE}" srcOrd="0" destOrd="0" presId="urn:microsoft.com/office/officeart/2005/8/layout/target3"/>
    <dgm:cxn modelId="{28C8891F-BA46-4C9A-A629-7B6158D7B7AF}" srcId="{1466F109-A1AB-460E-BE84-6C5B5153FDD5}" destId="{3E995E6E-4A13-4DD5-A085-8639A8BE9633}" srcOrd="2" destOrd="0" parTransId="{EBE38879-2F32-41F4-9355-BFE71DEB7B3F}" sibTransId="{98594EFC-49E8-42FE-BABF-8ADCC9E75F97}"/>
    <dgm:cxn modelId="{D0615D56-ACF1-4F15-B230-030B41030A77}" type="presOf" srcId="{1466F109-A1AB-460E-BE84-6C5B5153FDD5}" destId="{FB021C8B-DB87-40D1-A82F-0D7E8A0FC257}" srcOrd="1" destOrd="0" presId="urn:microsoft.com/office/officeart/2005/8/layout/target3"/>
    <dgm:cxn modelId="{D9C8345F-6142-416B-8DE3-E55634086345}" srcId="{1466F109-A1AB-460E-BE84-6C5B5153FDD5}" destId="{1BADB2E3-44D3-49F4-950B-3AF89A08B5D3}" srcOrd="3" destOrd="0" parTransId="{48606DA9-4442-461D-86E0-F0E69A68632D}" sibTransId="{96F587B0-D761-48FA-921A-5406F319DE8A}"/>
    <dgm:cxn modelId="{0E44616E-FECD-407A-85CF-1642DC340052}" type="presOf" srcId="{DC3642FE-5059-46A6-A4E9-1022E1B1C399}" destId="{5EC49307-FF9A-4DD8-A006-98FE9B3857CD}" srcOrd="0" destOrd="0" presId="urn:microsoft.com/office/officeart/2005/8/layout/target3"/>
    <dgm:cxn modelId="{46A77FB0-E899-4B7A-AD25-288F36BD4B01}" srcId="{17F6D1CF-F23F-4C4E-9166-FAFA840C95BA}" destId="{DC3642FE-5059-46A6-A4E9-1022E1B1C399}" srcOrd="1" destOrd="0" parTransId="{77A9BC95-803F-4EA1-BA62-01A0DC276A62}" sibTransId="{310776AA-B590-4134-B2C7-BA5FC0FE6508}"/>
    <dgm:cxn modelId="{84CAB6D9-CDD5-44FE-8A5F-9D5003670AB5}" type="presOf" srcId="{A50BD2DD-429A-470C-9365-61D3FBC318B9}" destId="{C0B85A2C-4685-48C4-83E7-7FE7A2D5EEBE}" srcOrd="0" destOrd="2" presId="urn:microsoft.com/office/officeart/2005/8/layout/target3"/>
    <dgm:cxn modelId="{116A494D-D4AB-409F-9ABD-581D0D2134F9}" srcId="{DC3642FE-5059-46A6-A4E9-1022E1B1C399}" destId="{8BE3F403-37EF-44E6-A961-C93153388552}" srcOrd="3" destOrd="0" parTransId="{784CEC5E-7ABC-4FC2-BF1C-6204A7F675A9}" sibTransId="{4E8253E6-29C9-42E9-A12C-C51499D1F5F3}"/>
    <dgm:cxn modelId="{52C23E43-8B63-4148-B23E-AC9F231C20E6}" srcId="{17F6D1CF-F23F-4C4E-9166-FAFA840C95BA}" destId="{1466F109-A1AB-460E-BE84-6C5B5153FDD5}" srcOrd="0" destOrd="0" parTransId="{9C6F443E-9B2D-4BD3-A4B5-F3BF9437BA9C}" sibTransId="{363AF282-E740-46FC-B5E6-28D36F540B8C}"/>
    <dgm:cxn modelId="{AE634B02-9FCB-4EAC-8626-4F9DDA643E31}" type="presOf" srcId="{8BE3F403-37EF-44E6-A961-C93153388552}" destId="{C0B85A2C-4685-48C4-83E7-7FE7A2D5EEBE}" srcOrd="0" destOrd="3" presId="urn:microsoft.com/office/officeart/2005/8/layout/target3"/>
    <dgm:cxn modelId="{E4787B4D-19FE-4E25-A749-D93A22F5E942}" srcId="{DC3642FE-5059-46A6-A4E9-1022E1B1C399}" destId="{A50BD2DD-429A-470C-9365-61D3FBC318B9}" srcOrd="2" destOrd="0" parTransId="{5F01F905-BA0A-4F1F-8087-BB148921ACCB}" sibTransId="{FDBB4287-CCFC-421D-A869-FF89BF8EED13}"/>
    <dgm:cxn modelId="{3B26D1FD-1870-4E33-AEEB-FCECAB2E5620}" type="presOf" srcId="{2C4E82D9-220A-4658-8B84-790D4448ADEC}" destId="{897251CD-EBFE-4C4E-BF1E-EBBC7D95FC22}" srcOrd="0" destOrd="2" presId="urn:microsoft.com/office/officeart/2005/8/layout/target3"/>
    <dgm:cxn modelId="{A3D6F139-87B8-4D08-AA4D-002F5DD02CD7}" type="presOf" srcId="{DC3642FE-5059-46A6-A4E9-1022E1B1C399}" destId="{E40E28EE-F0C2-4E20-86E3-EC06112E191B}" srcOrd="1" destOrd="0" presId="urn:microsoft.com/office/officeart/2005/8/layout/target3"/>
    <dgm:cxn modelId="{05C6CBB8-F6BF-4322-A2F5-E62B54359A32}" type="presOf" srcId="{1BADB2E3-44D3-49F4-950B-3AF89A08B5D3}" destId="{6D79B7AC-BC46-4DFC-92A8-D01C7AAB0B0F}" srcOrd="0" destOrd="3" presId="urn:microsoft.com/office/officeart/2005/8/layout/target3"/>
    <dgm:cxn modelId="{FD9D531D-CE0B-4D2E-ADA6-1866DE9C3A65}" srcId="{DC3642FE-5059-46A6-A4E9-1022E1B1C399}" destId="{4AD51E7F-0BCA-4B89-9A1C-EC752590C79E}" srcOrd="1" destOrd="0" parTransId="{FB6A9B3B-43A9-414C-AB0C-D88E4B4A9460}" sibTransId="{A88F531E-7FF7-4305-9EDC-6972D6DC2656}"/>
    <dgm:cxn modelId="{DBA9A9E0-F047-4942-B999-7C800BB3CE2A}" type="presParOf" srcId="{2C6257FC-0945-46BF-B81D-AA07A8286361}" destId="{E3F05793-ABDB-446F-819E-4135E0ADF2D5}" srcOrd="0" destOrd="0" presId="urn:microsoft.com/office/officeart/2005/8/layout/target3"/>
    <dgm:cxn modelId="{6B1056A7-F65F-4EED-8CD6-D28328E92C1C}" type="presParOf" srcId="{2C6257FC-0945-46BF-B81D-AA07A8286361}" destId="{A7C529E8-3669-40CE-A179-DAE3FBC54D51}" srcOrd="1" destOrd="0" presId="urn:microsoft.com/office/officeart/2005/8/layout/target3"/>
    <dgm:cxn modelId="{8ECDE4F1-D94B-461B-92EF-8DFABD457CBC}" type="presParOf" srcId="{2C6257FC-0945-46BF-B81D-AA07A8286361}" destId="{F4582EFA-14BB-4EE7-ABC8-4F8192311B74}" srcOrd="2" destOrd="0" presId="urn:microsoft.com/office/officeart/2005/8/layout/target3"/>
    <dgm:cxn modelId="{067D0323-EF92-486E-A3CB-E9A40C855D62}" type="presParOf" srcId="{2C6257FC-0945-46BF-B81D-AA07A8286361}" destId="{F4DD7BAF-B843-4B48-AF73-B2EF34B7796B}" srcOrd="3" destOrd="0" presId="urn:microsoft.com/office/officeart/2005/8/layout/target3"/>
    <dgm:cxn modelId="{55698310-69E4-4088-B155-DDFBACC40333}" type="presParOf" srcId="{2C6257FC-0945-46BF-B81D-AA07A8286361}" destId="{B006E145-65B7-4C1F-8114-3E87A0EDE9B2}" srcOrd="4" destOrd="0" presId="urn:microsoft.com/office/officeart/2005/8/layout/target3"/>
    <dgm:cxn modelId="{AEBB20A3-5B4B-43B7-9D62-148E21A669BF}" type="presParOf" srcId="{2C6257FC-0945-46BF-B81D-AA07A8286361}" destId="{5EC49307-FF9A-4DD8-A006-98FE9B3857CD}" srcOrd="5" destOrd="0" presId="urn:microsoft.com/office/officeart/2005/8/layout/target3"/>
    <dgm:cxn modelId="{3D930E93-66F7-4410-B51B-AAA84E2E73A8}" type="presParOf" srcId="{2C6257FC-0945-46BF-B81D-AA07A8286361}" destId="{6FD6ED72-74DB-443B-A79C-333CA89A7FF4}" srcOrd="6" destOrd="0" presId="urn:microsoft.com/office/officeart/2005/8/layout/target3"/>
    <dgm:cxn modelId="{6A5E14C7-D837-41A3-9D30-6E923CE622DC}" type="presParOf" srcId="{2C6257FC-0945-46BF-B81D-AA07A8286361}" destId="{6EBD3EB8-B523-4F03-8122-E4233F0FEF4D}" srcOrd="7" destOrd="0" presId="urn:microsoft.com/office/officeart/2005/8/layout/target3"/>
    <dgm:cxn modelId="{37F0FA34-F03C-4140-B255-83FC0BC5B1D8}" type="presParOf" srcId="{2C6257FC-0945-46BF-B81D-AA07A8286361}" destId="{67881B49-8850-4BD0-81F7-78B4F51BD2F4}" srcOrd="8" destOrd="0" presId="urn:microsoft.com/office/officeart/2005/8/layout/target3"/>
    <dgm:cxn modelId="{06D44E37-AB31-463E-9DC7-C011A5C04ACD}" type="presParOf" srcId="{2C6257FC-0945-46BF-B81D-AA07A8286361}" destId="{FB021C8B-DB87-40D1-A82F-0D7E8A0FC257}" srcOrd="9" destOrd="0" presId="urn:microsoft.com/office/officeart/2005/8/layout/target3"/>
    <dgm:cxn modelId="{2B7186D8-C4B7-4ACC-945F-6C13E56EE909}" type="presParOf" srcId="{2C6257FC-0945-46BF-B81D-AA07A8286361}" destId="{6D79B7AC-BC46-4DFC-92A8-D01C7AAB0B0F}" srcOrd="10" destOrd="0" presId="urn:microsoft.com/office/officeart/2005/8/layout/target3"/>
    <dgm:cxn modelId="{33945ED0-62AF-4BE8-852D-E39CEFED7FE3}" type="presParOf" srcId="{2C6257FC-0945-46BF-B81D-AA07A8286361}" destId="{E40E28EE-F0C2-4E20-86E3-EC06112E191B}" srcOrd="11" destOrd="0" presId="urn:microsoft.com/office/officeart/2005/8/layout/target3"/>
    <dgm:cxn modelId="{6F5CCA79-AE4D-4E3B-9ECE-EBE587899C7E}" type="presParOf" srcId="{2C6257FC-0945-46BF-B81D-AA07A8286361}" destId="{C0B85A2C-4685-48C4-83E7-7FE7A2D5EEBE}" srcOrd="12" destOrd="0" presId="urn:microsoft.com/office/officeart/2005/8/layout/target3"/>
    <dgm:cxn modelId="{E1FE1FFF-5AE6-4416-941F-A8CE918DAADB}" type="presParOf" srcId="{2C6257FC-0945-46BF-B81D-AA07A8286361}" destId="{1A2510EA-99E9-46B7-A9B9-D2D3A83B9D51}" srcOrd="13" destOrd="0" presId="urn:microsoft.com/office/officeart/2005/8/layout/target3"/>
    <dgm:cxn modelId="{11C5E78D-F441-4F06-84A7-A3AC40E979DF}" type="presParOf" srcId="{2C6257FC-0945-46BF-B81D-AA07A8286361}" destId="{897251CD-EBFE-4C4E-BF1E-EBBC7D95FC2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05798C-31B1-4C67-ABB0-00BF13EF6083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0F298CF-244C-447B-9F28-52DA4F165B51}">
      <dgm:prSet phldrT="[Text]"/>
      <dgm:spPr/>
      <dgm:t>
        <a:bodyPr/>
        <a:lstStyle/>
        <a:p>
          <a:r>
            <a:rPr lang="en-US" dirty="0" smtClean="0"/>
            <a:t>October 2014 --Annual Meetings Seminar on FFD – issues paper</a:t>
          </a:r>
          <a:endParaRPr lang="en-US" dirty="0"/>
        </a:p>
      </dgm:t>
    </dgm:pt>
    <dgm:pt modelId="{404D14BA-72F5-4CC8-9D0E-6AA2EA3AFCFD}" type="parTrans" cxnId="{B28E49D0-B313-4A95-9D45-0156A6BAA4D2}">
      <dgm:prSet/>
      <dgm:spPr/>
      <dgm:t>
        <a:bodyPr/>
        <a:lstStyle/>
        <a:p>
          <a:endParaRPr lang="en-US"/>
        </a:p>
      </dgm:t>
    </dgm:pt>
    <dgm:pt modelId="{E67C067F-04B4-4DBF-8BA6-9BDD2977C5D1}" type="sibTrans" cxnId="{B28E49D0-B313-4A95-9D45-0156A6BAA4D2}">
      <dgm:prSet/>
      <dgm:spPr/>
      <dgm:t>
        <a:bodyPr/>
        <a:lstStyle/>
        <a:p>
          <a:endParaRPr lang="en-US"/>
        </a:p>
      </dgm:t>
    </dgm:pt>
    <dgm:pt modelId="{EA741D9A-F434-42DC-B420-506D0476B321}">
      <dgm:prSet phldrT="[Text]"/>
      <dgm:spPr/>
      <dgm:t>
        <a:bodyPr/>
        <a:lstStyle/>
        <a:p>
          <a:r>
            <a:rPr lang="en-US" dirty="0" smtClean="0"/>
            <a:t>July 2015 – Third International Conference on Financing for Development, Addis Ababa</a:t>
          </a:r>
          <a:endParaRPr lang="en-US" dirty="0"/>
        </a:p>
      </dgm:t>
    </dgm:pt>
    <dgm:pt modelId="{231098F4-4AAE-48FD-8224-7CE0E6419B52}" type="parTrans" cxnId="{33590371-D52C-43EE-A002-8B40386583AE}">
      <dgm:prSet/>
      <dgm:spPr/>
      <dgm:t>
        <a:bodyPr/>
        <a:lstStyle/>
        <a:p>
          <a:endParaRPr lang="en-US"/>
        </a:p>
      </dgm:t>
    </dgm:pt>
    <dgm:pt modelId="{74F196C2-0802-496C-9472-64EBDF4212D6}" type="sibTrans" cxnId="{33590371-D52C-43EE-A002-8B40386583AE}">
      <dgm:prSet/>
      <dgm:spPr/>
      <dgm:t>
        <a:bodyPr/>
        <a:lstStyle/>
        <a:p>
          <a:endParaRPr lang="en-US"/>
        </a:p>
      </dgm:t>
    </dgm:pt>
    <dgm:pt modelId="{82B3D40A-A260-4881-A75C-FEAEA33C8064}">
      <dgm:prSet phldrT="[Text]"/>
      <dgm:spPr/>
      <dgm:t>
        <a:bodyPr/>
        <a:lstStyle/>
        <a:p>
          <a:r>
            <a:rPr lang="en-US" dirty="0" smtClean="0"/>
            <a:t>September 2015 – SDGs announced at UN General Assembly</a:t>
          </a:r>
          <a:endParaRPr lang="en-US" dirty="0"/>
        </a:p>
      </dgm:t>
    </dgm:pt>
    <dgm:pt modelId="{57E69826-7865-462E-864A-CD48944A72C9}" type="parTrans" cxnId="{C2033BED-8A3F-424C-AD62-792C0DE08164}">
      <dgm:prSet/>
      <dgm:spPr/>
      <dgm:t>
        <a:bodyPr/>
        <a:lstStyle/>
        <a:p>
          <a:endParaRPr lang="en-US"/>
        </a:p>
      </dgm:t>
    </dgm:pt>
    <dgm:pt modelId="{202FE459-144D-418A-877F-AB0EC4F8AA13}" type="sibTrans" cxnId="{C2033BED-8A3F-424C-AD62-792C0DE08164}">
      <dgm:prSet/>
      <dgm:spPr/>
      <dgm:t>
        <a:bodyPr/>
        <a:lstStyle/>
        <a:p>
          <a:endParaRPr lang="en-US"/>
        </a:p>
      </dgm:t>
    </dgm:pt>
    <dgm:pt modelId="{DF2E85D7-66F9-46B8-A209-513145D518C6}">
      <dgm:prSet/>
      <dgm:spPr/>
      <dgm:t>
        <a:bodyPr/>
        <a:lstStyle/>
        <a:p>
          <a:r>
            <a:rPr lang="en-US" dirty="0" smtClean="0"/>
            <a:t>April 2015 – Issues paper finalized and discussed at Spring Meetings</a:t>
          </a:r>
          <a:endParaRPr lang="en-US" dirty="0"/>
        </a:p>
      </dgm:t>
    </dgm:pt>
    <dgm:pt modelId="{B3769C7F-2C91-496C-AA81-DF5CA115D7DB}" type="parTrans" cxnId="{6F4AA25B-3B72-43E5-B600-4FF98BF2F397}">
      <dgm:prSet/>
      <dgm:spPr/>
      <dgm:t>
        <a:bodyPr/>
        <a:lstStyle/>
        <a:p>
          <a:endParaRPr lang="en-US"/>
        </a:p>
      </dgm:t>
    </dgm:pt>
    <dgm:pt modelId="{F68C420A-0547-49B6-9592-DBD50C31E6E5}" type="sibTrans" cxnId="{6F4AA25B-3B72-43E5-B600-4FF98BF2F397}">
      <dgm:prSet/>
      <dgm:spPr/>
      <dgm:t>
        <a:bodyPr/>
        <a:lstStyle/>
        <a:p>
          <a:endParaRPr lang="en-US"/>
        </a:p>
      </dgm:t>
    </dgm:pt>
    <dgm:pt modelId="{849B2664-7BE2-49FC-9EBD-B4A7213C7F28}">
      <dgm:prSet/>
      <dgm:spPr/>
      <dgm:t>
        <a:bodyPr/>
        <a:lstStyle/>
        <a:p>
          <a:r>
            <a:rPr lang="en-US" dirty="0" smtClean="0"/>
            <a:t>October 2015 – Annual Meetings seminar on means of implementation</a:t>
          </a:r>
          <a:endParaRPr lang="en-US" dirty="0"/>
        </a:p>
      </dgm:t>
    </dgm:pt>
    <dgm:pt modelId="{05B5F32A-3A57-43EE-B293-F81D8C6A53B6}" type="parTrans" cxnId="{1D592310-E3EF-4F94-8E3D-E08626A9A4AC}">
      <dgm:prSet/>
      <dgm:spPr/>
      <dgm:t>
        <a:bodyPr/>
        <a:lstStyle/>
        <a:p>
          <a:endParaRPr lang="en-US"/>
        </a:p>
      </dgm:t>
    </dgm:pt>
    <dgm:pt modelId="{E091852A-964B-4552-98E4-2FF6514F5F4A}" type="sibTrans" cxnId="{1D592310-E3EF-4F94-8E3D-E08626A9A4AC}">
      <dgm:prSet/>
      <dgm:spPr/>
      <dgm:t>
        <a:bodyPr/>
        <a:lstStyle/>
        <a:p>
          <a:endParaRPr lang="en-US"/>
        </a:p>
      </dgm:t>
    </dgm:pt>
    <dgm:pt modelId="{3B24BDF9-9FD3-4C7E-9BFE-8FC39748C482}">
      <dgm:prSet/>
      <dgm:spPr/>
      <dgm:t>
        <a:bodyPr/>
        <a:lstStyle/>
        <a:p>
          <a:r>
            <a:rPr lang="en-US" dirty="0" smtClean="0"/>
            <a:t>December 2015 – 21</a:t>
          </a:r>
          <a:r>
            <a:rPr lang="en-US" baseline="30000" dirty="0" smtClean="0"/>
            <a:t>st</a:t>
          </a:r>
          <a:r>
            <a:rPr lang="en-US" dirty="0" smtClean="0"/>
            <a:t> COP to the UNFCCC in Paris</a:t>
          </a:r>
          <a:endParaRPr lang="en-US" dirty="0"/>
        </a:p>
      </dgm:t>
    </dgm:pt>
    <dgm:pt modelId="{4FC0CD52-E696-4CCF-9DE0-C86F93C9CB3C}" type="parTrans" cxnId="{9B7EDEDE-5712-4165-8FDF-F953BD2715BF}">
      <dgm:prSet/>
      <dgm:spPr/>
      <dgm:t>
        <a:bodyPr/>
        <a:lstStyle/>
        <a:p>
          <a:endParaRPr lang="en-US"/>
        </a:p>
      </dgm:t>
    </dgm:pt>
    <dgm:pt modelId="{76AD35A3-DE8C-4FAE-9357-7C1B682CC977}" type="sibTrans" cxnId="{9B7EDEDE-5712-4165-8FDF-F953BD2715BF}">
      <dgm:prSet/>
      <dgm:spPr/>
      <dgm:t>
        <a:bodyPr/>
        <a:lstStyle/>
        <a:p>
          <a:endParaRPr lang="en-US"/>
        </a:p>
      </dgm:t>
    </dgm:pt>
    <dgm:pt modelId="{71DB1CE1-C723-46AF-9555-73303B4E9916}" type="pres">
      <dgm:prSet presAssocID="{7605798C-31B1-4C67-ABB0-00BF13EF608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737C34D-C665-460C-A18E-86EEF79BA092}" type="pres">
      <dgm:prSet presAssocID="{00F298CF-244C-447B-9F28-52DA4F165B51}" presName="composite" presStyleCnt="0"/>
      <dgm:spPr/>
      <dgm:t>
        <a:bodyPr/>
        <a:lstStyle/>
        <a:p>
          <a:endParaRPr lang="en-US"/>
        </a:p>
      </dgm:t>
    </dgm:pt>
    <dgm:pt modelId="{4FED705C-FC37-4194-A595-274EB2076B4B}" type="pres">
      <dgm:prSet presAssocID="{00F298CF-244C-447B-9F28-52DA4F165B51}" presName="LShape" presStyleLbl="alignNode1" presStyleIdx="0" presStyleCnt="11"/>
      <dgm:spPr/>
      <dgm:t>
        <a:bodyPr/>
        <a:lstStyle/>
        <a:p>
          <a:endParaRPr lang="en-US"/>
        </a:p>
      </dgm:t>
    </dgm:pt>
    <dgm:pt modelId="{E53C3FA8-A7B3-4891-9E29-FFED660A1679}" type="pres">
      <dgm:prSet presAssocID="{00F298CF-244C-447B-9F28-52DA4F165B51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EEEE51-BC0F-48AF-891D-111142CCD693}" type="pres">
      <dgm:prSet presAssocID="{00F298CF-244C-447B-9F28-52DA4F165B51}" presName="Triangle" presStyleLbl="alignNode1" presStyleIdx="1" presStyleCnt="11"/>
      <dgm:spPr/>
      <dgm:t>
        <a:bodyPr/>
        <a:lstStyle/>
        <a:p>
          <a:endParaRPr lang="en-US"/>
        </a:p>
      </dgm:t>
    </dgm:pt>
    <dgm:pt modelId="{2475EE37-8451-418F-9868-B311FD813B10}" type="pres">
      <dgm:prSet presAssocID="{E67C067F-04B4-4DBF-8BA6-9BDD2977C5D1}" presName="sibTrans" presStyleCnt="0"/>
      <dgm:spPr/>
      <dgm:t>
        <a:bodyPr/>
        <a:lstStyle/>
        <a:p>
          <a:endParaRPr lang="en-US"/>
        </a:p>
      </dgm:t>
    </dgm:pt>
    <dgm:pt modelId="{C58837A6-4E99-4043-B5A6-F9725D0BEBF5}" type="pres">
      <dgm:prSet presAssocID="{E67C067F-04B4-4DBF-8BA6-9BDD2977C5D1}" presName="space" presStyleCnt="0"/>
      <dgm:spPr/>
      <dgm:t>
        <a:bodyPr/>
        <a:lstStyle/>
        <a:p>
          <a:endParaRPr lang="en-US"/>
        </a:p>
      </dgm:t>
    </dgm:pt>
    <dgm:pt modelId="{3BECB8FB-E5F3-42E3-B16D-7C1E6383C4BB}" type="pres">
      <dgm:prSet presAssocID="{DF2E85D7-66F9-46B8-A209-513145D518C6}" presName="composite" presStyleCnt="0"/>
      <dgm:spPr/>
      <dgm:t>
        <a:bodyPr/>
        <a:lstStyle/>
        <a:p>
          <a:endParaRPr lang="en-US"/>
        </a:p>
      </dgm:t>
    </dgm:pt>
    <dgm:pt modelId="{D560E8CC-CA71-4E8B-B957-0261433A6161}" type="pres">
      <dgm:prSet presAssocID="{DF2E85D7-66F9-46B8-A209-513145D518C6}" presName="LShape" presStyleLbl="alignNode1" presStyleIdx="2" presStyleCnt="11"/>
      <dgm:spPr/>
      <dgm:t>
        <a:bodyPr/>
        <a:lstStyle/>
        <a:p>
          <a:endParaRPr lang="en-US"/>
        </a:p>
      </dgm:t>
    </dgm:pt>
    <dgm:pt modelId="{79C53975-D1D5-4E38-A8C8-FC83BB6EFDA0}" type="pres">
      <dgm:prSet presAssocID="{DF2E85D7-66F9-46B8-A209-513145D518C6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9C0F8B-2A61-4F18-B0CA-BF90BFC4F989}" type="pres">
      <dgm:prSet presAssocID="{DF2E85D7-66F9-46B8-A209-513145D518C6}" presName="Triangle" presStyleLbl="alignNode1" presStyleIdx="3" presStyleCnt="11"/>
      <dgm:spPr/>
      <dgm:t>
        <a:bodyPr/>
        <a:lstStyle/>
        <a:p>
          <a:endParaRPr lang="en-US"/>
        </a:p>
      </dgm:t>
    </dgm:pt>
    <dgm:pt modelId="{426AFD03-F79E-4013-99C5-00B380E63170}" type="pres">
      <dgm:prSet presAssocID="{F68C420A-0547-49B6-9592-DBD50C31E6E5}" presName="sibTrans" presStyleCnt="0"/>
      <dgm:spPr/>
      <dgm:t>
        <a:bodyPr/>
        <a:lstStyle/>
        <a:p>
          <a:endParaRPr lang="en-US"/>
        </a:p>
      </dgm:t>
    </dgm:pt>
    <dgm:pt modelId="{9FD18FC2-55B5-4D08-9D67-A6009555BFB8}" type="pres">
      <dgm:prSet presAssocID="{F68C420A-0547-49B6-9592-DBD50C31E6E5}" presName="space" presStyleCnt="0"/>
      <dgm:spPr/>
      <dgm:t>
        <a:bodyPr/>
        <a:lstStyle/>
        <a:p>
          <a:endParaRPr lang="en-US"/>
        </a:p>
      </dgm:t>
    </dgm:pt>
    <dgm:pt modelId="{A2F0EFB0-5198-4057-A450-F6FEC36CE407}" type="pres">
      <dgm:prSet presAssocID="{EA741D9A-F434-42DC-B420-506D0476B321}" presName="composite" presStyleCnt="0"/>
      <dgm:spPr/>
      <dgm:t>
        <a:bodyPr/>
        <a:lstStyle/>
        <a:p>
          <a:endParaRPr lang="en-US"/>
        </a:p>
      </dgm:t>
    </dgm:pt>
    <dgm:pt modelId="{7052BCBD-27A1-40B2-958B-86FC70AF2258}" type="pres">
      <dgm:prSet presAssocID="{EA741D9A-F434-42DC-B420-506D0476B321}" presName="LShape" presStyleLbl="alignNode1" presStyleIdx="4" presStyleCnt="11"/>
      <dgm:spPr/>
      <dgm:t>
        <a:bodyPr/>
        <a:lstStyle/>
        <a:p>
          <a:endParaRPr lang="en-US"/>
        </a:p>
      </dgm:t>
    </dgm:pt>
    <dgm:pt modelId="{485C99EB-252D-4D1B-A60F-8B06A2EB53AF}" type="pres">
      <dgm:prSet presAssocID="{EA741D9A-F434-42DC-B420-506D0476B321}" presName="ParentText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1DE02-CBF8-45DB-976A-92844CEC2E96}" type="pres">
      <dgm:prSet presAssocID="{EA741D9A-F434-42DC-B420-506D0476B321}" presName="Triangle" presStyleLbl="alignNode1" presStyleIdx="5" presStyleCnt="11"/>
      <dgm:spPr/>
      <dgm:t>
        <a:bodyPr/>
        <a:lstStyle/>
        <a:p>
          <a:endParaRPr lang="en-US"/>
        </a:p>
      </dgm:t>
    </dgm:pt>
    <dgm:pt modelId="{6998AC96-AB0E-49D7-86A2-57866F46F351}" type="pres">
      <dgm:prSet presAssocID="{74F196C2-0802-496C-9472-64EBDF4212D6}" presName="sibTrans" presStyleCnt="0"/>
      <dgm:spPr/>
      <dgm:t>
        <a:bodyPr/>
        <a:lstStyle/>
        <a:p>
          <a:endParaRPr lang="en-US"/>
        </a:p>
      </dgm:t>
    </dgm:pt>
    <dgm:pt modelId="{199900D6-0A9C-431D-AE98-29275D8A05EC}" type="pres">
      <dgm:prSet presAssocID="{74F196C2-0802-496C-9472-64EBDF4212D6}" presName="space" presStyleCnt="0"/>
      <dgm:spPr/>
      <dgm:t>
        <a:bodyPr/>
        <a:lstStyle/>
        <a:p>
          <a:endParaRPr lang="en-US"/>
        </a:p>
      </dgm:t>
    </dgm:pt>
    <dgm:pt modelId="{AFBEE442-6C54-4C08-904F-74EF79E7AF30}" type="pres">
      <dgm:prSet presAssocID="{82B3D40A-A260-4881-A75C-FEAEA33C8064}" presName="composite" presStyleCnt="0"/>
      <dgm:spPr/>
      <dgm:t>
        <a:bodyPr/>
        <a:lstStyle/>
        <a:p>
          <a:endParaRPr lang="en-US"/>
        </a:p>
      </dgm:t>
    </dgm:pt>
    <dgm:pt modelId="{461A2D8E-3D3D-4D6B-929C-324EBB04FEC1}" type="pres">
      <dgm:prSet presAssocID="{82B3D40A-A260-4881-A75C-FEAEA33C8064}" presName="LShape" presStyleLbl="alignNode1" presStyleIdx="6" presStyleCnt="11"/>
      <dgm:spPr/>
      <dgm:t>
        <a:bodyPr/>
        <a:lstStyle/>
        <a:p>
          <a:endParaRPr lang="en-US"/>
        </a:p>
      </dgm:t>
    </dgm:pt>
    <dgm:pt modelId="{D3132673-BF46-4DD9-BFD7-95930807C2CE}" type="pres">
      <dgm:prSet presAssocID="{82B3D40A-A260-4881-A75C-FEAEA33C8064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8DC8DA-D1DA-4250-8936-7E8D914AA9DC}" type="pres">
      <dgm:prSet presAssocID="{82B3D40A-A260-4881-A75C-FEAEA33C8064}" presName="Triangle" presStyleLbl="alignNode1" presStyleIdx="7" presStyleCnt="11"/>
      <dgm:spPr/>
      <dgm:t>
        <a:bodyPr/>
        <a:lstStyle/>
        <a:p>
          <a:endParaRPr lang="en-US"/>
        </a:p>
      </dgm:t>
    </dgm:pt>
    <dgm:pt modelId="{D3462653-7D96-4A18-8677-57FF0DBB57A1}" type="pres">
      <dgm:prSet presAssocID="{202FE459-144D-418A-877F-AB0EC4F8AA13}" presName="sibTrans" presStyleCnt="0"/>
      <dgm:spPr/>
      <dgm:t>
        <a:bodyPr/>
        <a:lstStyle/>
        <a:p>
          <a:endParaRPr lang="en-US"/>
        </a:p>
      </dgm:t>
    </dgm:pt>
    <dgm:pt modelId="{820FF9C3-CC86-4CFA-B865-97D8A8B5B94D}" type="pres">
      <dgm:prSet presAssocID="{202FE459-144D-418A-877F-AB0EC4F8AA13}" presName="space" presStyleCnt="0"/>
      <dgm:spPr/>
      <dgm:t>
        <a:bodyPr/>
        <a:lstStyle/>
        <a:p>
          <a:endParaRPr lang="en-US"/>
        </a:p>
      </dgm:t>
    </dgm:pt>
    <dgm:pt modelId="{BC18CDD9-931E-4536-9BE7-D2AD07DBAEC6}" type="pres">
      <dgm:prSet presAssocID="{849B2664-7BE2-49FC-9EBD-B4A7213C7F28}" presName="composite" presStyleCnt="0"/>
      <dgm:spPr/>
      <dgm:t>
        <a:bodyPr/>
        <a:lstStyle/>
        <a:p>
          <a:endParaRPr lang="en-US"/>
        </a:p>
      </dgm:t>
    </dgm:pt>
    <dgm:pt modelId="{865DD266-B033-49EF-B201-E5DF9EB5AE9E}" type="pres">
      <dgm:prSet presAssocID="{849B2664-7BE2-49FC-9EBD-B4A7213C7F28}" presName="LShape" presStyleLbl="alignNode1" presStyleIdx="8" presStyleCnt="11"/>
      <dgm:spPr/>
      <dgm:t>
        <a:bodyPr/>
        <a:lstStyle/>
        <a:p>
          <a:endParaRPr lang="en-US"/>
        </a:p>
      </dgm:t>
    </dgm:pt>
    <dgm:pt modelId="{F77A8D61-0353-4FC2-9C18-341748A8A0DC}" type="pres">
      <dgm:prSet presAssocID="{849B2664-7BE2-49FC-9EBD-B4A7213C7F28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511DB3-3FF3-4965-AC7D-014749BC304F}" type="pres">
      <dgm:prSet presAssocID="{849B2664-7BE2-49FC-9EBD-B4A7213C7F28}" presName="Triangle" presStyleLbl="alignNode1" presStyleIdx="9" presStyleCnt="11"/>
      <dgm:spPr/>
    </dgm:pt>
    <dgm:pt modelId="{B57D0E68-54F1-4BBB-A493-D4AE537BE2E9}" type="pres">
      <dgm:prSet presAssocID="{E091852A-964B-4552-98E4-2FF6514F5F4A}" presName="sibTrans" presStyleCnt="0"/>
      <dgm:spPr/>
    </dgm:pt>
    <dgm:pt modelId="{AD5260A3-3257-480D-8ECF-E38C1609C184}" type="pres">
      <dgm:prSet presAssocID="{E091852A-964B-4552-98E4-2FF6514F5F4A}" presName="space" presStyleCnt="0"/>
      <dgm:spPr/>
    </dgm:pt>
    <dgm:pt modelId="{636509BF-F231-4B29-85FC-59DDEC29C916}" type="pres">
      <dgm:prSet presAssocID="{3B24BDF9-9FD3-4C7E-9BFE-8FC39748C482}" presName="composite" presStyleCnt="0"/>
      <dgm:spPr/>
    </dgm:pt>
    <dgm:pt modelId="{5982DDCD-04F5-49FC-8E59-BED57FBCC27E}" type="pres">
      <dgm:prSet presAssocID="{3B24BDF9-9FD3-4C7E-9BFE-8FC39748C482}" presName="LShape" presStyleLbl="alignNode1" presStyleIdx="10" presStyleCnt="11"/>
      <dgm:spPr/>
    </dgm:pt>
    <dgm:pt modelId="{AA6EFFAD-54C9-490E-AE93-563AB53032D0}" type="pres">
      <dgm:prSet presAssocID="{3B24BDF9-9FD3-4C7E-9BFE-8FC39748C482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0D3F62-DD83-4328-AC23-86E449D97364}" type="presOf" srcId="{82B3D40A-A260-4881-A75C-FEAEA33C8064}" destId="{D3132673-BF46-4DD9-BFD7-95930807C2CE}" srcOrd="0" destOrd="0" presId="urn:microsoft.com/office/officeart/2009/3/layout/StepUpProcess"/>
    <dgm:cxn modelId="{6AD12708-ECDD-42E6-8475-216236629272}" type="presOf" srcId="{3B24BDF9-9FD3-4C7E-9BFE-8FC39748C482}" destId="{AA6EFFAD-54C9-490E-AE93-563AB53032D0}" srcOrd="0" destOrd="0" presId="urn:microsoft.com/office/officeart/2009/3/layout/StepUpProcess"/>
    <dgm:cxn modelId="{6F4AA25B-3B72-43E5-B600-4FF98BF2F397}" srcId="{7605798C-31B1-4C67-ABB0-00BF13EF6083}" destId="{DF2E85D7-66F9-46B8-A209-513145D518C6}" srcOrd="1" destOrd="0" parTransId="{B3769C7F-2C91-496C-AA81-DF5CA115D7DB}" sibTransId="{F68C420A-0547-49B6-9592-DBD50C31E6E5}"/>
    <dgm:cxn modelId="{BC3C198F-50F7-41A1-993A-76ADA6642CB5}" type="presOf" srcId="{DF2E85D7-66F9-46B8-A209-513145D518C6}" destId="{79C53975-D1D5-4E38-A8C8-FC83BB6EFDA0}" srcOrd="0" destOrd="0" presId="urn:microsoft.com/office/officeart/2009/3/layout/StepUpProcess"/>
    <dgm:cxn modelId="{A3430A15-146C-4317-9DCA-35A8ACD36C70}" type="presOf" srcId="{00F298CF-244C-447B-9F28-52DA4F165B51}" destId="{E53C3FA8-A7B3-4891-9E29-FFED660A1679}" srcOrd="0" destOrd="0" presId="urn:microsoft.com/office/officeart/2009/3/layout/StepUpProcess"/>
    <dgm:cxn modelId="{4C59854A-211F-4D31-88D7-AF1A7B2AE773}" type="presOf" srcId="{849B2664-7BE2-49FC-9EBD-B4A7213C7F28}" destId="{F77A8D61-0353-4FC2-9C18-341748A8A0DC}" srcOrd="0" destOrd="0" presId="urn:microsoft.com/office/officeart/2009/3/layout/StepUpProcess"/>
    <dgm:cxn modelId="{1AF4A89A-10DB-4F73-BF30-7013E0005CC7}" type="presOf" srcId="{7605798C-31B1-4C67-ABB0-00BF13EF6083}" destId="{71DB1CE1-C723-46AF-9555-73303B4E9916}" srcOrd="0" destOrd="0" presId="urn:microsoft.com/office/officeart/2009/3/layout/StepUpProcess"/>
    <dgm:cxn modelId="{A419F095-ABB0-48BD-8A31-3D67FB48C9D6}" type="presOf" srcId="{EA741D9A-F434-42DC-B420-506D0476B321}" destId="{485C99EB-252D-4D1B-A60F-8B06A2EB53AF}" srcOrd="0" destOrd="0" presId="urn:microsoft.com/office/officeart/2009/3/layout/StepUpProcess"/>
    <dgm:cxn modelId="{9B7EDEDE-5712-4165-8FDF-F953BD2715BF}" srcId="{7605798C-31B1-4C67-ABB0-00BF13EF6083}" destId="{3B24BDF9-9FD3-4C7E-9BFE-8FC39748C482}" srcOrd="5" destOrd="0" parTransId="{4FC0CD52-E696-4CCF-9DE0-C86F93C9CB3C}" sibTransId="{76AD35A3-DE8C-4FAE-9357-7C1B682CC977}"/>
    <dgm:cxn modelId="{B28E49D0-B313-4A95-9D45-0156A6BAA4D2}" srcId="{7605798C-31B1-4C67-ABB0-00BF13EF6083}" destId="{00F298CF-244C-447B-9F28-52DA4F165B51}" srcOrd="0" destOrd="0" parTransId="{404D14BA-72F5-4CC8-9D0E-6AA2EA3AFCFD}" sibTransId="{E67C067F-04B4-4DBF-8BA6-9BDD2977C5D1}"/>
    <dgm:cxn modelId="{C2033BED-8A3F-424C-AD62-792C0DE08164}" srcId="{7605798C-31B1-4C67-ABB0-00BF13EF6083}" destId="{82B3D40A-A260-4881-A75C-FEAEA33C8064}" srcOrd="3" destOrd="0" parTransId="{57E69826-7865-462E-864A-CD48944A72C9}" sibTransId="{202FE459-144D-418A-877F-AB0EC4F8AA13}"/>
    <dgm:cxn modelId="{33590371-D52C-43EE-A002-8B40386583AE}" srcId="{7605798C-31B1-4C67-ABB0-00BF13EF6083}" destId="{EA741D9A-F434-42DC-B420-506D0476B321}" srcOrd="2" destOrd="0" parTransId="{231098F4-4AAE-48FD-8224-7CE0E6419B52}" sibTransId="{74F196C2-0802-496C-9472-64EBDF4212D6}"/>
    <dgm:cxn modelId="{1D592310-E3EF-4F94-8E3D-E08626A9A4AC}" srcId="{7605798C-31B1-4C67-ABB0-00BF13EF6083}" destId="{849B2664-7BE2-49FC-9EBD-B4A7213C7F28}" srcOrd="4" destOrd="0" parTransId="{05B5F32A-3A57-43EE-B293-F81D8C6A53B6}" sibTransId="{E091852A-964B-4552-98E4-2FF6514F5F4A}"/>
    <dgm:cxn modelId="{599B6DB5-3D9B-4A0F-B385-2A12F8A64893}" type="presParOf" srcId="{71DB1CE1-C723-46AF-9555-73303B4E9916}" destId="{1737C34D-C665-460C-A18E-86EEF79BA092}" srcOrd="0" destOrd="0" presId="urn:microsoft.com/office/officeart/2009/3/layout/StepUpProcess"/>
    <dgm:cxn modelId="{ED020813-F1CE-4DF3-B144-56AD0DDD7382}" type="presParOf" srcId="{1737C34D-C665-460C-A18E-86EEF79BA092}" destId="{4FED705C-FC37-4194-A595-274EB2076B4B}" srcOrd="0" destOrd="0" presId="urn:microsoft.com/office/officeart/2009/3/layout/StepUpProcess"/>
    <dgm:cxn modelId="{39FC931B-8B44-4EDE-9BFD-EF1BBA00B134}" type="presParOf" srcId="{1737C34D-C665-460C-A18E-86EEF79BA092}" destId="{E53C3FA8-A7B3-4891-9E29-FFED660A1679}" srcOrd="1" destOrd="0" presId="urn:microsoft.com/office/officeart/2009/3/layout/StepUpProcess"/>
    <dgm:cxn modelId="{BC4AA9D0-2D01-4591-8E90-5F5C30E9E32F}" type="presParOf" srcId="{1737C34D-C665-460C-A18E-86EEF79BA092}" destId="{C0EEEE51-BC0F-48AF-891D-111142CCD693}" srcOrd="2" destOrd="0" presId="urn:microsoft.com/office/officeart/2009/3/layout/StepUpProcess"/>
    <dgm:cxn modelId="{397477BA-DD8B-453D-8611-0F1B4C6F11CC}" type="presParOf" srcId="{71DB1CE1-C723-46AF-9555-73303B4E9916}" destId="{2475EE37-8451-418F-9868-B311FD813B10}" srcOrd="1" destOrd="0" presId="urn:microsoft.com/office/officeart/2009/3/layout/StepUpProcess"/>
    <dgm:cxn modelId="{4118F780-CD01-459A-AA77-9436971E28D7}" type="presParOf" srcId="{2475EE37-8451-418F-9868-B311FD813B10}" destId="{C58837A6-4E99-4043-B5A6-F9725D0BEBF5}" srcOrd="0" destOrd="0" presId="urn:microsoft.com/office/officeart/2009/3/layout/StepUpProcess"/>
    <dgm:cxn modelId="{A14C6AA1-B223-49AE-B0E5-3FD2B0B67372}" type="presParOf" srcId="{71DB1CE1-C723-46AF-9555-73303B4E9916}" destId="{3BECB8FB-E5F3-42E3-B16D-7C1E6383C4BB}" srcOrd="2" destOrd="0" presId="urn:microsoft.com/office/officeart/2009/3/layout/StepUpProcess"/>
    <dgm:cxn modelId="{012F09B1-76EB-4F4D-B63A-D2BF31591375}" type="presParOf" srcId="{3BECB8FB-E5F3-42E3-B16D-7C1E6383C4BB}" destId="{D560E8CC-CA71-4E8B-B957-0261433A6161}" srcOrd="0" destOrd="0" presId="urn:microsoft.com/office/officeart/2009/3/layout/StepUpProcess"/>
    <dgm:cxn modelId="{5746D6E3-1917-4935-9520-7D0F56536EFB}" type="presParOf" srcId="{3BECB8FB-E5F3-42E3-B16D-7C1E6383C4BB}" destId="{79C53975-D1D5-4E38-A8C8-FC83BB6EFDA0}" srcOrd="1" destOrd="0" presId="urn:microsoft.com/office/officeart/2009/3/layout/StepUpProcess"/>
    <dgm:cxn modelId="{9F6EB506-1B8D-447A-A449-AFBC8B47317A}" type="presParOf" srcId="{3BECB8FB-E5F3-42E3-B16D-7C1E6383C4BB}" destId="{E89C0F8B-2A61-4F18-B0CA-BF90BFC4F989}" srcOrd="2" destOrd="0" presId="urn:microsoft.com/office/officeart/2009/3/layout/StepUpProcess"/>
    <dgm:cxn modelId="{EF6C5F51-CA65-4514-A110-9385BB012A37}" type="presParOf" srcId="{71DB1CE1-C723-46AF-9555-73303B4E9916}" destId="{426AFD03-F79E-4013-99C5-00B380E63170}" srcOrd="3" destOrd="0" presId="urn:microsoft.com/office/officeart/2009/3/layout/StepUpProcess"/>
    <dgm:cxn modelId="{BF6B6FF5-E946-4458-9CC0-BD6E86B4E589}" type="presParOf" srcId="{426AFD03-F79E-4013-99C5-00B380E63170}" destId="{9FD18FC2-55B5-4D08-9D67-A6009555BFB8}" srcOrd="0" destOrd="0" presId="urn:microsoft.com/office/officeart/2009/3/layout/StepUpProcess"/>
    <dgm:cxn modelId="{E67C96FD-5C8F-4EF2-855E-BD5C37B4E50E}" type="presParOf" srcId="{71DB1CE1-C723-46AF-9555-73303B4E9916}" destId="{A2F0EFB0-5198-4057-A450-F6FEC36CE407}" srcOrd="4" destOrd="0" presId="urn:microsoft.com/office/officeart/2009/3/layout/StepUpProcess"/>
    <dgm:cxn modelId="{4BFE15EA-EE8E-4B4D-A4BB-605B8E2A0B56}" type="presParOf" srcId="{A2F0EFB0-5198-4057-A450-F6FEC36CE407}" destId="{7052BCBD-27A1-40B2-958B-86FC70AF2258}" srcOrd="0" destOrd="0" presId="urn:microsoft.com/office/officeart/2009/3/layout/StepUpProcess"/>
    <dgm:cxn modelId="{049F715E-5B01-40FE-97DC-B205404EA868}" type="presParOf" srcId="{A2F0EFB0-5198-4057-A450-F6FEC36CE407}" destId="{485C99EB-252D-4D1B-A60F-8B06A2EB53AF}" srcOrd="1" destOrd="0" presId="urn:microsoft.com/office/officeart/2009/3/layout/StepUpProcess"/>
    <dgm:cxn modelId="{889033F3-CC4F-4101-908D-8A12FCA8F6EE}" type="presParOf" srcId="{A2F0EFB0-5198-4057-A450-F6FEC36CE407}" destId="{3971DE02-CBF8-45DB-976A-92844CEC2E96}" srcOrd="2" destOrd="0" presId="urn:microsoft.com/office/officeart/2009/3/layout/StepUpProcess"/>
    <dgm:cxn modelId="{A1FDBB4E-FDBB-4B34-8BF4-083E45C13C7B}" type="presParOf" srcId="{71DB1CE1-C723-46AF-9555-73303B4E9916}" destId="{6998AC96-AB0E-49D7-86A2-57866F46F351}" srcOrd="5" destOrd="0" presId="urn:microsoft.com/office/officeart/2009/3/layout/StepUpProcess"/>
    <dgm:cxn modelId="{6693DC4B-1AF8-461F-A153-193380A24FF2}" type="presParOf" srcId="{6998AC96-AB0E-49D7-86A2-57866F46F351}" destId="{199900D6-0A9C-431D-AE98-29275D8A05EC}" srcOrd="0" destOrd="0" presId="urn:microsoft.com/office/officeart/2009/3/layout/StepUpProcess"/>
    <dgm:cxn modelId="{FED80904-D14C-48DE-BF53-1F8C402466C4}" type="presParOf" srcId="{71DB1CE1-C723-46AF-9555-73303B4E9916}" destId="{AFBEE442-6C54-4C08-904F-74EF79E7AF30}" srcOrd="6" destOrd="0" presId="urn:microsoft.com/office/officeart/2009/3/layout/StepUpProcess"/>
    <dgm:cxn modelId="{87E48BBC-4EF7-4D3D-97BF-CB96EC4201F0}" type="presParOf" srcId="{AFBEE442-6C54-4C08-904F-74EF79E7AF30}" destId="{461A2D8E-3D3D-4D6B-929C-324EBB04FEC1}" srcOrd="0" destOrd="0" presId="urn:microsoft.com/office/officeart/2009/3/layout/StepUpProcess"/>
    <dgm:cxn modelId="{12C865D9-A510-45DE-91E9-28368CA58DA0}" type="presParOf" srcId="{AFBEE442-6C54-4C08-904F-74EF79E7AF30}" destId="{D3132673-BF46-4DD9-BFD7-95930807C2CE}" srcOrd="1" destOrd="0" presId="urn:microsoft.com/office/officeart/2009/3/layout/StepUpProcess"/>
    <dgm:cxn modelId="{5CBB8E4E-BABB-4930-9B53-F5AB101A15BC}" type="presParOf" srcId="{AFBEE442-6C54-4C08-904F-74EF79E7AF30}" destId="{A48DC8DA-D1DA-4250-8936-7E8D914AA9DC}" srcOrd="2" destOrd="0" presId="urn:microsoft.com/office/officeart/2009/3/layout/StepUpProcess"/>
    <dgm:cxn modelId="{AED8570C-1783-4684-B666-6F815A31908D}" type="presParOf" srcId="{71DB1CE1-C723-46AF-9555-73303B4E9916}" destId="{D3462653-7D96-4A18-8677-57FF0DBB57A1}" srcOrd="7" destOrd="0" presId="urn:microsoft.com/office/officeart/2009/3/layout/StepUpProcess"/>
    <dgm:cxn modelId="{D4BB6579-E8DF-40FA-B9A2-5A9F3060760B}" type="presParOf" srcId="{D3462653-7D96-4A18-8677-57FF0DBB57A1}" destId="{820FF9C3-CC86-4CFA-B865-97D8A8B5B94D}" srcOrd="0" destOrd="0" presId="urn:microsoft.com/office/officeart/2009/3/layout/StepUpProcess"/>
    <dgm:cxn modelId="{ADCA6F7B-9B9D-4400-B08E-3079C379B7C4}" type="presParOf" srcId="{71DB1CE1-C723-46AF-9555-73303B4E9916}" destId="{BC18CDD9-931E-4536-9BE7-D2AD07DBAEC6}" srcOrd="8" destOrd="0" presId="urn:microsoft.com/office/officeart/2009/3/layout/StepUpProcess"/>
    <dgm:cxn modelId="{262E909B-A58D-45C7-A67B-2111CB09AE76}" type="presParOf" srcId="{BC18CDD9-931E-4536-9BE7-D2AD07DBAEC6}" destId="{865DD266-B033-49EF-B201-E5DF9EB5AE9E}" srcOrd="0" destOrd="0" presId="urn:microsoft.com/office/officeart/2009/3/layout/StepUpProcess"/>
    <dgm:cxn modelId="{7D82999F-EB1D-4CEB-B0D0-4329B85339DC}" type="presParOf" srcId="{BC18CDD9-931E-4536-9BE7-D2AD07DBAEC6}" destId="{F77A8D61-0353-4FC2-9C18-341748A8A0DC}" srcOrd="1" destOrd="0" presId="urn:microsoft.com/office/officeart/2009/3/layout/StepUpProcess"/>
    <dgm:cxn modelId="{479778E0-5E33-40E5-9BC9-D192C33A064D}" type="presParOf" srcId="{BC18CDD9-931E-4536-9BE7-D2AD07DBAEC6}" destId="{41511DB3-3FF3-4965-AC7D-014749BC304F}" srcOrd="2" destOrd="0" presId="urn:microsoft.com/office/officeart/2009/3/layout/StepUpProcess"/>
    <dgm:cxn modelId="{A73A530A-E621-47AF-9A52-6D5D500C6676}" type="presParOf" srcId="{71DB1CE1-C723-46AF-9555-73303B4E9916}" destId="{B57D0E68-54F1-4BBB-A493-D4AE537BE2E9}" srcOrd="9" destOrd="0" presId="urn:microsoft.com/office/officeart/2009/3/layout/StepUpProcess"/>
    <dgm:cxn modelId="{BA4080DD-8A1D-4393-BABF-0C1E389BE1B3}" type="presParOf" srcId="{B57D0E68-54F1-4BBB-A493-D4AE537BE2E9}" destId="{AD5260A3-3257-480D-8ECF-E38C1609C184}" srcOrd="0" destOrd="0" presId="urn:microsoft.com/office/officeart/2009/3/layout/StepUpProcess"/>
    <dgm:cxn modelId="{C230FF17-2A26-4D7D-88CD-76580C62C87B}" type="presParOf" srcId="{71DB1CE1-C723-46AF-9555-73303B4E9916}" destId="{636509BF-F231-4B29-85FC-59DDEC29C916}" srcOrd="10" destOrd="0" presId="urn:microsoft.com/office/officeart/2009/3/layout/StepUpProcess"/>
    <dgm:cxn modelId="{489A9BDD-4F74-44AC-881B-B6E88FF40BAA}" type="presParOf" srcId="{636509BF-F231-4B29-85FC-59DDEC29C916}" destId="{5982DDCD-04F5-49FC-8E59-BED57FBCC27E}" srcOrd="0" destOrd="0" presId="urn:microsoft.com/office/officeart/2009/3/layout/StepUpProcess"/>
    <dgm:cxn modelId="{2E09C0A8-141B-416D-A29C-304D613A2753}" type="presParOf" srcId="{636509BF-F231-4B29-85FC-59DDEC29C916}" destId="{AA6EFFAD-54C9-490E-AE93-563AB53032D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01C37A-C723-4309-B4F5-E1E8AEB2143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546A8D-2964-4514-87F5-9DB5BBE65D79}">
      <dgm:prSet phldrT="[Text]"/>
      <dgm:spPr/>
      <dgm:t>
        <a:bodyPr/>
        <a:lstStyle/>
        <a:p>
          <a:r>
            <a:rPr lang="en-US" dirty="0" smtClean="0"/>
            <a:t>Social Needs</a:t>
          </a:r>
          <a:endParaRPr lang="en-US" dirty="0"/>
        </a:p>
      </dgm:t>
    </dgm:pt>
    <dgm:pt modelId="{80DE8F8D-2823-4CDA-A064-F1C63E73399C}" type="parTrans" cxnId="{3B0D7603-1A06-45F7-A8ED-8618CAE6AB76}">
      <dgm:prSet/>
      <dgm:spPr/>
      <dgm:t>
        <a:bodyPr/>
        <a:lstStyle/>
        <a:p>
          <a:endParaRPr lang="en-US"/>
        </a:p>
      </dgm:t>
    </dgm:pt>
    <dgm:pt modelId="{B67D77CB-F11D-44B5-940E-EE1504FF6A95}" type="sibTrans" cxnId="{3B0D7603-1A06-45F7-A8ED-8618CAE6AB76}">
      <dgm:prSet/>
      <dgm:spPr/>
      <dgm:t>
        <a:bodyPr/>
        <a:lstStyle/>
        <a:p>
          <a:endParaRPr lang="en-US"/>
        </a:p>
      </dgm:t>
    </dgm:pt>
    <dgm:pt modelId="{CA25FC6C-2ABB-4E36-9231-B9A9D9917BEC}">
      <dgm:prSet phldrT="[Text]"/>
      <dgm:spPr/>
      <dgm:t>
        <a:bodyPr/>
        <a:lstStyle/>
        <a:p>
          <a:r>
            <a:rPr lang="en-US" dirty="0" smtClean="0"/>
            <a:t>Poverty</a:t>
          </a:r>
          <a:endParaRPr lang="en-US" dirty="0"/>
        </a:p>
      </dgm:t>
    </dgm:pt>
    <dgm:pt modelId="{FA0B47BF-3849-48A4-B7C6-C5DD4AB21182}" type="parTrans" cxnId="{65DF2827-1E3C-4D60-B806-F100079C31B0}">
      <dgm:prSet/>
      <dgm:spPr/>
      <dgm:t>
        <a:bodyPr/>
        <a:lstStyle/>
        <a:p>
          <a:endParaRPr lang="en-US"/>
        </a:p>
      </dgm:t>
    </dgm:pt>
    <dgm:pt modelId="{7EDFCB5D-7F5F-4887-9B76-594556E26A82}" type="sibTrans" cxnId="{65DF2827-1E3C-4D60-B806-F100079C31B0}">
      <dgm:prSet/>
      <dgm:spPr/>
      <dgm:t>
        <a:bodyPr/>
        <a:lstStyle/>
        <a:p>
          <a:endParaRPr lang="en-US"/>
        </a:p>
      </dgm:t>
    </dgm:pt>
    <dgm:pt modelId="{BB890140-9C2D-4189-ADEA-7BC14E10AA0B}">
      <dgm:prSet phldrT="[Text]"/>
      <dgm:spPr/>
      <dgm:t>
        <a:bodyPr/>
        <a:lstStyle/>
        <a:p>
          <a:r>
            <a:rPr lang="en-US" dirty="0" smtClean="0"/>
            <a:t>Hunger, Food Security and Nutrition</a:t>
          </a:r>
          <a:endParaRPr lang="en-US" dirty="0"/>
        </a:p>
      </dgm:t>
    </dgm:pt>
    <dgm:pt modelId="{52AE8C80-5A29-4FE7-9352-4294E0FD9F63}" type="parTrans" cxnId="{7FFE4AAC-A8BB-4800-A4CD-01DBC247F935}">
      <dgm:prSet/>
      <dgm:spPr/>
      <dgm:t>
        <a:bodyPr/>
        <a:lstStyle/>
        <a:p>
          <a:endParaRPr lang="en-US"/>
        </a:p>
      </dgm:t>
    </dgm:pt>
    <dgm:pt modelId="{AB538E0E-DE61-4B99-9090-C22DFD01F8B5}" type="sibTrans" cxnId="{7FFE4AAC-A8BB-4800-A4CD-01DBC247F935}">
      <dgm:prSet/>
      <dgm:spPr/>
      <dgm:t>
        <a:bodyPr/>
        <a:lstStyle/>
        <a:p>
          <a:endParaRPr lang="en-US"/>
        </a:p>
      </dgm:t>
    </dgm:pt>
    <dgm:pt modelId="{32D2DC70-B0FB-4F4A-9D74-ADCFEC343513}">
      <dgm:prSet phldrT="[Text]"/>
      <dgm:spPr/>
      <dgm:t>
        <a:bodyPr/>
        <a:lstStyle/>
        <a:p>
          <a:r>
            <a:rPr lang="en-US" dirty="0" smtClean="0"/>
            <a:t>Sustainable Financing Needs</a:t>
          </a:r>
          <a:endParaRPr lang="en-US" dirty="0"/>
        </a:p>
      </dgm:t>
    </dgm:pt>
    <dgm:pt modelId="{83CA3457-A273-44D3-978A-975AF594AE02}" type="parTrans" cxnId="{FD0F2956-CF27-4D0B-B408-778BFE9A412A}">
      <dgm:prSet/>
      <dgm:spPr/>
      <dgm:t>
        <a:bodyPr/>
        <a:lstStyle/>
        <a:p>
          <a:endParaRPr lang="en-US"/>
        </a:p>
      </dgm:t>
    </dgm:pt>
    <dgm:pt modelId="{6D6AEEB6-7269-4802-8C01-6C50E9275171}" type="sibTrans" cxnId="{FD0F2956-CF27-4D0B-B408-778BFE9A412A}">
      <dgm:prSet/>
      <dgm:spPr/>
      <dgm:t>
        <a:bodyPr/>
        <a:lstStyle/>
        <a:p>
          <a:endParaRPr lang="en-US"/>
        </a:p>
      </dgm:t>
    </dgm:pt>
    <dgm:pt modelId="{E9BED0C4-E97B-46BD-980D-44057A41237F}">
      <dgm:prSet phldrT="[Text]"/>
      <dgm:spPr/>
      <dgm:t>
        <a:bodyPr/>
        <a:lstStyle/>
        <a:p>
          <a:r>
            <a:rPr lang="en-US" dirty="0" smtClean="0"/>
            <a:t>Energy</a:t>
          </a:r>
          <a:endParaRPr lang="en-US" dirty="0"/>
        </a:p>
      </dgm:t>
    </dgm:pt>
    <dgm:pt modelId="{E483A1E6-C06E-400A-B080-778E973B1E94}" type="parTrans" cxnId="{F9A9F687-E000-4954-B0A5-0A0BEC3EF5AB}">
      <dgm:prSet/>
      <dgm:spPr/>
      <dgm:t>
        <a:bodyPr/>
        <a:lstStyle/>
        <a:p>
          <a:endParaRPr lang="en-US"/>
        </a:p>
      </dgm:t>
    </dgm:pt>
    <dgm:pt modelId="{A1108BEB-26D2-48B9-A596-E0FBAF7393FD}" type="sibTrans" cxnId="{F9A9F687-E000-4954-B0A5-0A0BEC3EF5AB}">
      <dgm:prSet/>
      <dgm:spPr/>
      <dgm:t>
        <a:bodyPr/>
        <a:lstStyle/>
        <a:p>
          <a:endParaRPr lang="en-US"/>
        </a:p>
      </dgm:t>
    </dgm:pt>
    <dgm:pt modelId="{FB3E7755-C0CF-47F0-85E3-8C682787BA97}">
      <dgm:prSet phldrT="[Text]"/>
      <dgm:spPr/>
      <dgm:t>
        <a:bodyPr/>
        <a:lstStyle/>
        <a:p>
          <a:r>
            <a:rPr lang="en-US" dirty="0" smtClean="0"/>
            <a:t>Jobs and Growth</a:t>
          </a:r>
          <a:endParaRPr lang="en-US" dirty="0"/>
        </a:p>
      </dgm:t>
    </dgm:pt>
    <dgm:pt modelId="{9722E1B7-FA6C-4450-9CE4-314660E5C6E7}" type="parTrans" cxnId="{CCCF6E24-018E-4128-A166-1D42560E8E0C}">
      <dgm:prSet/>
      <dgm:spPr/>
      <dgm:t>
        <a:bodyPr/>
        <a:lstStyle/>
        <a:p>
          <a:endParaRPr lang="en-US"/>
        </a:p>
      </dgm:t>
    </dgm:pt>
    <dgm:pt modelId="{1FAF4F79-F822-4162-93E2-3DA62D3888F6}" type="sibTrans" cxnId="{CCCF6E24-018E-4128-A166-1D42560E8E0C}">
      <dgm:prSet/>
      <dgm:spPr/>
      <dgm:t>
        <a:bodyPr/>
        <a:lstStyle/>
        <a:p>
          <a:endParaRPr lang="en-US"/>
        </a:p>
      </dgm:t>
    </dgm:pt>
    <dgm:pt modelId="{495CB516-4001-435B-A499-06702B62D675}">
      <dgm:prSet phldrT="[Text]"/>
      <dgm:spPr/>
      <dgm:t>
        <a:bodyPr/>
        <a:lstStyle/>
        <a:p>
          <a:r>
            <a:rPr lang="en-US" dirty="0" smtClean="0"/>
            <a:t>Global and Regional Public Goods</a:t>
          </a:r>
          <a:endParaRPr lang="en-US" dirty="0"/>
        </a:p>
      </dgm:t>
    </dgm:pt>
    <dgm:pt modelId="{CC4F20D0-C084-4454-AC10-ED0DBCABDA1B}" type="parTrans" cxnId="{6C3F58AD-DB05-4E2A-85F1-62E145392AC5}">
      <dgm:prSet/>
      <dgm:spPr/>
      <dgm:t>
        <a:bodyPr/>
        <a:lstStyle/>
        <a:p>
          <a:endParaRPr lang="en-US"/>
        </a:p>
      </dgm:t>
    </dgm:pt>
    <dgm:pt modelId="{36ED02C9-4C00-42D4-B53D-7AB7687AA70C}" type="sibTrans" cxnId="{6C3F58AD-DB05-4E2A-85F1-62E145392AC5}">
      <dgm:prSet/>
      <dgm:spPr/>
      <dgm:t>
        <a:bodyPr/>
        <a:lstStyle/>
        <a:p>
          <a:endParaRPr lang="en-US"/>
        </a:p>
      </dgm:t>
    </dgm:pt>
    <dgm:pt modelId="{967B595D-52DE-4D57-82A7-74F971655AAB}">
      <dgm:prSet phldrT="[Text]"/>
      <dgm:spPr/>
      <dgm:t>
        <a:bodyPr/>
        <a:lstStyle/>
        <a:p>
          <a:r>
            <a:rPr lang="en-US" dirty="0" smtClean="0"/>
            <a:t>Climate Change</a:t>
          </a:r>
          <a:endParaRPr lang="en-US" dirty="0"/>
        </a:p>
      </dgm:t>
    </dgm:pt>
    <dgm:pt modelId="{DA76C3AB-0E76-4777-90B7-A6B0F93D343A}" type="parTrans" cxnId="{5988CD67-85C0-42FF-8379-BB9CE03F9C01}">
      <dgm:prSet/>
      <dgm:spPr/>
      <dgm:t>
        <a:bodyPr/>
        <a:lstStyle/>
        <a:p>
          <a:endParaRPr lang="en-US"/>
        </a:p>
      </dgm:t>
    </dgm:pt>
    <dgm:pt modelId="{EE3E76FB-0DBB-48DB-B40A-617A9AB09587}" type="sibTrans" cxnId="{5988CD67-85C0-42FF-8379-BB9CE03F9C01}">
      <dgm:prSet/>
      <dgm:spPr/>
      <dgm:t>
        <a:bodyPr/>
        <a:lstStyle/>
        <a:p>
          <a:endParaRPr lang="en-US"/>
        </a:p>
      </dgm:t>
    </dgm:pt>
    <dgm:pt modelId="{D6F4B126-83DB-4A2C-9CB8-403FDD190DBD}">
      <dgm:prSet phldrT="[Text]"/>
      <dgm:spPr/>
      <dgm:t>
        <a:bodyPr/>
        <a:lstStyle/>
        <a:p>
          <a:r>
            <a:rPr lang="en-US" dirty="0" smtClean="0"/>
            <a:t>Oceans, Forests, Biodiversity</a:t>
          </a:r>
          <a:endParaRPr lang="en-US" dirty="0"/>
        </a:p>
      </dgm:t>
    </dgm:pt>
    <dgm:pt modelId="{FE7404E1-5FD5-4A22-AB86-ACA24450508C}" type="parTrans" cxnId="{B8FAA282-EB51-422E-B9E0-851492605726}">
      <dgm:prSet/>
      <dgm:spPr/>
      <dgm:t>
        <a:bodyPr/>
        <a:lstStyle/>
        <a:p>
          <a:endParaRPr lang="en-US"/>
        </a:p>
      </dgm:t>
    </dgm:pt>
    <dgm:pt modelId="{9CA920EF-156F-4812-B60B-A50AF8E613EB}" type="sibTrans" cxnId="{B8FAA282-EB51-422E-B9E0-851492605726}">
      <dgm:prSet/>
      <dgm:spPr/>
      <dgm:t>
        <a:bodyPr/>
        <a:lstStyle/>
        <a:p>
          <a:endParaRPr lang="en-US"/>
        </a:p>
      </dgm:t>
    </dgm:pt>
    <dgm:pt modelId="{672B6BDE-8079-4197-819C-667578C869F0}">
      <dgm:prSet phldrT="[Text]"/>
      <dgm:spPr/>
      <dgm:t>
        <a:bodyPr/>
        <a:lstStyle/>
        <a:p>
          <a:r>
            <a:rPr lang="en-US" dirty="0" smtClean="0"/>
            <a:t>Health</a:t>
          </a:r>
          <a:endParaRPr lang="en-US" dirty="0"/>
        </a:p>
      </dgm:t>
    </dgm:pt>
    <dgm:pt modelId="{B3CEBED6-CD30-49F2-82E8-203D2BC409BD}" type="parTrans" cxnId="{51E1A234-159B-420E-BB94-67F6DFCF5BD8}">
      <dgm:prSet/>
      <dgm:spPr/>
      <dgm:t>
        <a:bodyPr/>
        <a:lstStyle/>
        <a:p>
          <a:endParaRPr lang="en-US"/>
        </a:p>
      </dgm:t>
    </dgm:pt>
    <dgm:pt modelId="{33A74158-9636-4028-9E65-996FFC8F5250}" type="sibTrans" cxnId="{51E1A234-159B-420E-BB94-67F6DFCF5BD8}">
      <dgm:prSet/>
      <dgm:spPr/>
      <dgm:t>
        <a:bodyPr/>
        <a:lstStyle/>
        <a:p>
          <a:endParaRPr lang="en-US"/>
        </a:p>
      </dgm:t>
    </dgm:pt>
    <dgm:pt modelId="{89B96C48-FF43-4FB9-B535-586680844784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en-US" dirty="0"/>
        </a:p>
      </dgm:t>
    </dgm:pt>
    <dgm:pt modelId="{14D54196-4BEE-4125-B223-DE5FA9EA9DC8}" type="parTrans" cxnId="{567F6855-87F6-4C5E-B84D-272C62DAC167}">
      <dgm:prSet/>
      <dgm:spPr/>
      <dgm:t>
        <a:bodyPr/>
        <a:lstStyle/>
        <a:p>
          <a:endParaRPr lang="en-US"/>
        </a:p>
      </dgm:t>
    </dgm:pt>
    <dgm:pt modelId="{41960600-6961-4F30-BB9A-C5E7E8EEAF8F}" type="sibTrans" cxnId="{567F6855-87F6-4C5E-B84D-272C62DAC167}">
      <dgm:prSet/>
      <dgm:spPr/>
      <dgm:t>
        <a:bodyPr/>
        <a:lstStyle/>
        <a:p>
          <a:endParaRPr lang="en-US"/>
        </a:p>
      </dgm:t>
    </dgm:pt>
    <dgm:pt modelId="{536397B2-09D5-4837-8337-471E8DC1FA19}">
      <dgm:prSet phldrT="[Text]"/>
      <dgm:spPr/>
      <dgm:t>
        <a:bodyPr/>
        <a:lstStyle/>
        <a:p>
          <a:r>
            <a:rPr lang="en-US" dirty="0" smtClean="0"/>
            <a:t>Gender</a:t>
          </a:r>
          <a:endParaRPr lang="en-US" dirty="0"/>
        </a:p>
      </dgm:t>
    </dgm:pt>
    <dgm:pt modelId="{30256D92-6669-4E98-87CC-CCBF7B129C57}" type="parTrans" cxnId="{A315F6A0-5241-4272-8C81-EDB6A8C82985}">
      <dgm:prSet/>
      <dgm:spPr/>
      <dgm:t>
        <a:bodyPr/>
        <a:lstStyle/>
        <a:p>
          <a:endParaRPr lang="en-US"/>
        </a:p>
      </dgm:t>
    </dgm:pt>
    <dgm:pt modelId="{37F0D59E-770C-450B-BA99-DA8671E608C6}" type="sibTrans" cxnId="{A315F6A0-5241-4272-8C81-EDB6A8C82985}">
      <dgm:prSet/>
      <dgm:spPr/>
      <dgm:t>
        <a:bodyPr/>
        <a:lstStyle/>
        <a:p>
          <a:endParaRPr lang="en-US"/>
        </a:p>
      </dgm:t>
    </dgm:pt>
    <dgm:pt modelId="{E22FB62E-E657-4C44-80B9-A5FB80D81865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B749D7FA-E2B6-4F55-BCD4-5E227CCC95A4}" type="parTrans" cxnId="{47B7D5E0-7DED-4244-BAA7-CC0988CA89FD}">
      <dgm:prSet/>
      <dgm:spPr/>
      <dgm:t>
        <a:bodyPr/>
        <a:lstStyle/>
        <a:p>
          <a:endParaRPr lang="en-US"/>
        </a:p>
      </dgm:t>
    </dgm:pt>
    <dgm:pt modelId="{CBBB288B-CD0B-4DDA-A63F-C2846D26C16D}" type="sibTrans" cxnId="{47B7D5E0-7DED-4244-BAA7-CC0988CA89FD}">
      <dgm:prSet/>
      <dgm:spPr/>
      <dgm:t>
        <a:bodyPr/>
        <a:lstStyle/>
        <a:p>
          <a:endParaRPr lang="en-US"/>
        </a:p>
      </dgm:t>
    </dgm:pt>
    <dgm:pt modelId="{38B66E24-20FF-442A-97B2-F533D4907309}">
      <dgm:prSet phldrT="[Text]"/>
      <dgm:spPr/>
      <dgm:t>
        <a:bodyPr/>
        <a:lstStyle/>
        <a:p>
          <a:r>
            <a:rPr lang="en-US" dirty="0" smtClean="0"/>
            <a:t>Cities and Human Settlements</a:t>
          </a:r>
          <a:endParaRPr lang="en-US" dirty="0"/>
        </a:p>
      </dgm:t>
    </dgm:pt>
    <dgm:pt modelId="{828DD7FF-BAAE-4F46-8217-F269D8F7168B}" type="parTrans" cxnId="{F7CA8E4E-788A-4C57-88BD-62595588069F}">
      <dgm:prSet/>
      <dgm:spPr/>
      <dgm:t>
        <a:bodyPr/>
        <a:lstStyle/>
        <a:p>
          <a:endParaRPr lang="en-US"/>
        </a:p>
      </dgm:t>
    </dgm:pt>
    <dgm:pt modelId="{2C6B44D5-0723-4D51-857E-C73C1F44DF0C}" type="sibTrans" cxnId="{F7CA8E4E-788A-4C57-88BD-62595588069F}">
      <dgm:prSet/>
      <dgm:spPr/>
      <dgm:t>
        <a:bodyPr/>
        <a:lstStyle/>
        <a:p>
          <a:endParaRPr lang="en-US"/>
        </a:p>
      </dgm:t>
    </dgm:pt>
    <dgm:pt modelId="{032CE6C1-7298-4A01-B296-97803227114D}">
      <dgm:prSet phldrT="[Text]"/>
      <dgm:spPr/>
      <dgm:t>
        <a:bodyPr/>
        <a:lstStyle/>
        <a:p>
          <a:r>
            <a:rPr lang="en-US" dirty="0" smtClean="0"/>
            <a:t>Water and Sanitation</a:t>
          </a:r>
          <a:endParaRPr lang="en-US" dirty="0"/>
        </a:p>
      </dgm:t>
    </dgm:pt>
    <dgm:pt modelId="{4E906D5D-8689-47DD-909D-BD2AB829646B}" type="parTrans" cxnId="{7FF3826C-9B60-4FD4-8C95-9A30CECCA6E3}">
      <dgm:prSet/>
      <dgm:spPr/>
      <dgm:t>
        <a:bodyPr/>
        <a:lstStyle/>
        <a:p>
          <a:endParaRPr lang="en-US"/>
        </a:p>
      </dgm:t>
    </dgm:pt>
    <dgm:pt modelId="{BCD4DBC5-C92A-455C-9DAC-6DE484CB6E69}" type="sibTrans" cxnId="{7FF3826C-9B60-4FD4-8C95-9A30CECCA6E3}">
      <dgm:prSet/>
      <dgm:spPr/>
      <dgm:t>
        <a:bodyPr/>
        <a:lstStyle/>
        <a:p>
          <a:endParaRPr lang="en-US"/>
        </a:p>
      </dgm:t>
    </dgm:pt>
    <dgm:pt modelId="{5B854794-65D6-4172-8DDA-F1D9711EC706}">
      <dgm:prSet phldrT="[Text]"/>
      <dgm:spPr/>
      <dgm:t>
        <a:bodyPr/>
        <a:lstStyle/>
        <a:p>
          <a:r>
            <a:rPr lang="en-US" dirty="0" smtClean="0"/>
            <a:t>Development data</a:t>
          </a:r>
          <a:endParaRPr lang="en-US" dirty="0"/>
        </a:p>
      </dgm:t>
    </dgm:pt>
    <dgm:pt modelId="{D49046E0-90E8-4496-9D08-47364DD41EBF}" type="parTrans" cxnId="{CABE3915-E48B-4EB1-A1D1-A0C021E575EE}">
      <dgm:prSet/>
      <dgm:spPr/>
      <dgm:t>
        <a:bodyPr/>
        <a:lstStyle/>
        <a:p>
          <a:endParaRPr lang="en-US"/>
        </a:p>
      </dgm:t>
    </dgm:pt>
    <dgm:pt modelId="{CE7433D3-1152-44CF-ACD7-976279789E0F}" type="sibTrans" cxnId="{CABE3915-E48B-4EB1-A1D1-A0C021E575EE}">
      <dgm:prSet/>
      <dgm:spPr/>
      <dgm:t>
        <a:bodyPr/>
        <a:lstStyle/>
        <a:p>
          <a:endParaRPr lang="en-US"/>
        </a:p>
      </dgm:t>
    </dgm:pt>
    <dgm:pt modelId="{AD921242-FBF7-42A6-A052-FD6C7A91F9CB}" type="pres">
      <dgm:prSet presAssocID="{D801C37A-C723-4309-B4F5-E1E8AEB2143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EADABF-4923-4C0D-8D21-AEB95C13DFC6}" type="pres">
      <dgm:prSet presAssocID="{97546A8D-2964-4514-87F5-9DB5BBE65D79}" presName="circle1" presStyleLbl="node1" presStyleIdx="0" presStyleCnt="3"/>
      <dgm:spPr>
        <a:solidFill>
          <a:schemeClr val="accent2"/>
        </a:solidFill>
      </dgm:spPr>
    </dgm:pt>
    <dgm:pt modelId="{DE05DE6E-B06B-4951-89FE-91BD48091ED8}" type="pres">
      <dgm:prSet presAssocID="{97546A8D-2964-4514-87F5-9DB5BBE65D79}" presName="space" presStyleCnt="0"/>
      <dgm:spPr/>
    </dgm:pt>
    <dgm:pt modelId="{F3E041F3-DA8D-40A2-90D2-03B42933A0EE}" type="pres">
      <dgm:prSet presAssocID="{97546A8D-2964-4514-87F5-9DB5BBE65D79}" presName="rect1" presStyleLbl="alignAcc1" presStyleIdx="0" presStyleCnt="3"/>
      <dgm:spPr/>
      <dgm:t>
        <a:bodyPr/>
        <a:lstStyle/>
        <a:p>
          <a:endParaRPr lang="en-US"/>
        </a:p>
      </dgm:t>
    </dgm:pt>
    <dgm:pt modelId="{747FC234-F425-4161-8741-987DE4D1AA7E}" type="pres">
      <dgm:prSet presAssocID="{32D2DC70-B0FB-4F4A-9D74-ADCFEC343513}" presName="vertSpace2" presStyleLbl="node1" presStyleIdx="0" presStyleCnt="3"/>
      <dgm:spPr/>
    </dgm:pt>
    <dgm:pt modelId="{660D11EA-E496-4921-B296-A3FD9693F426}" type="pres">
      <dgm:prSet presAssocID="{32D2DC70-B0FB-4F4A-9D74-ADCFEC343513}" presName="circle2" presStyleLbl="node1" presStyleIdx="1" presStyleCnt="3"/>
      <dgm:spPr>
        <a:solidFill>
          <a:srgbClr val="FFC000"/>
        </a:solidFill>
      </dgm:spPr>
    </dgm:pt>
    <dgm:pt modelId="{BCC0C86D-8FBA-41BD-ADF8-8907F56FF6FF}" type="pres">
      <dgm:prSet presAssocID="{32D2DC70-B0FB-4F4A-9D74-ADCFEC343513}" presName="rect2" presStyleLbl="alignAcc1" presStyleIdx="1" presStyleCnt="3"/>
      <dgm:spPr/>
      <dgm:t>
        <a:bodyPr/>
        <a:lstStyle/>
        <a:p>
          <a:endParaRPr lang="en-US"/>
        </a:p>
      </dgm:t>
    </dgm:pt>
    <dgm:pt modelId="{AAB6191B-3B86-4135-9220-18E57E92A059}" type="pres">
      <dgm:prSet presAssocID="{495CB516-4001-435B-A499-06702B62D675}" presName="vertSpace3" presStyleLbl="node1" presStyleIdx="1" presStyleCnt="3"/>
      <dgm:spPr/>
    </dgm:pt>
    <dgm:pt modelId="{C71F9D59-BC8E-4ABD-847B-2A9B10F67FF8}" type="pres">
      <dgm:prSet presAssocID="{495CB516-4001-435B-A499-06702B62D675}" presName="circle3" presStyleLbl="node1" presStyleIdx="2" presStyleCnt="3"/>
      <dgm:spPr/>
    </dgm:pt>
    <dgm:pt modelId="{7EBE3587-E325-47CC-B2BD-703E2E4F50E0}" type="pres">
      <dgm:prSet presAssocID="{495CB516-4001-435B-A499-06702B62D675}" presName="rect3" presStyleLbl="alignAcc1" presStyleIdx="2" presStyleCnt="3"/>
      <dgm:spPr/>
      <dgm:t>
        <a:bodyPr/>
        <a:lstStyle/>
        <a:p>
          <a:endParaRPr lang="en-US"/>
        </a:p>
      </dgm:t>
    </dgm:pt>
    <dgm:pt modelId="{1934E812-BEE9-49E8-9AFC-D873A7DA6821}" type="pres">
      <dgm:prSet presAssocID="{97546A8D-2964-4514-87F5-9DB5BBE65D79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651AB8-CB48-4F2B-B42F-FCF820BC63B3}" type="pres">
      <dgm:prSet presAssocID="{97546A8D-2964-4514-87F5-9DB5BBE65D79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7DAFF-0970-40C5-8623-71FCD809B08D}" type="pres">
      <dgm:prSet presAssocID="{32D2DC70-B0FB-4F4A-9D74-ADCFEC343513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B9895-87A3-4669-BB25-037F3C5DCAA7}" type="pres">
      <dgm:prSet presAssocID="{32D2DC70-B0FB-4F4A-9D74-ADCFEC343513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72CA3-D06F-4E32-BD94-7CCAE6961F68}" type="pres">
      <dgm:prSet presAssocID="{495CB516-4001-435B-A499-06702B62D67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12F84-A400-4B1F-BCE1-FCB58E2E1F05}" type="pres">
      <dgm:prSet presAssocID="{495CB516-4001-435B-A499-06702B62D675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80D240-775F-43F2-8AC3-30EE674C32F5}" type="presOf" srcId="{89B96C48-FF43-4FB9-B535-586680844784}" destId="{66651AB8-CB48-4F2B-B42F-FCF820BC63B3}" srcOrd="0" destOrd="3" presId="urn:microsoft.com/office/officeart/2005/8/layout/target3"/>
    <dgm:cxn modelId="{45860DDF-2E14-458A-BCE0-5A0FF0A901B9}" type="presOf" srcId="{E9BED0C4-E97B-46BD-980D-44057A41237F}" destId="{5F5B9895-87A3-4669-BB25-037F3C5DCAA7}" srcOrd="0" destOrd="0" presId="urn:microsoft.com/office/officeart/2005/8/layout/target3"/>
    <dgm:cxn modelId="{5988CD67-85C0-42FF-8379-BB9CE03F9C01}" srcId="{495CB516-4001-435B-A499-06702B62D675}" destId="{967B595D-52DE-4D57-82A7-74F971655AAB}" srcOrd="0" destOrd="0" parTransId="{DA76C3AB-0E76-4777-90B7-A6B0F93D343A}" sibTransId="{EE3E76FB-0DBB-48DB-B40A-617A9AB09587}"/>
    <dgm:cxn modelId="{B21D84B7-EC97-4FCE-B34A-9B7FD7BC773F}" type="presOf" srcId="{32D2DC70-B0FB-4F4A-9D74-ADCFEC343513}" destId="{BAE7DAFF-0970-40C5-8623-71FCD809B08D}" srcOrd="1" destOrd="0" presId="urn:microsoft.com/office/officeart/2005/8/layout/target3"/>
    <dgm:cxn modelId="{3490A83D-458A-486F-A2F5-9AEE9F35A289}" type="presOf" srcId="{97546A8D-2964-4514-87F5-9DB5BBE65D79}" destId="{1934E812-BEE9-49E8-9AFC-D873A7DA6821}" srcOrd="1" destOrd="0" presId="urn:microsoft.com/office/officeart/2005/8/layout/target3"/>
    <dgm:cxn modelId="{503A0638-E2B6-4B9B-8FE0-05DDD2EA3067}" type="presOf" srcId="{D801C37A-C723-4309-B4F5-E1E8AEB2143F}" destId="{AD921242-FBF7-42A6-A052-FD6C7A91F9CB}" srcOrd="0" destOrd="0" presId="urn:microsoft.com/office/officeart/2005/8/layout/target3"/>
    <dgm:cxn modelId="{D3F1C446-47A9-46C4-A11C-69D0643A2E8E}" type="presOf" srcId="{495CB516-4001-435B-A499-06702B62D675}" destId="{8F572CA3-D06F-4E32-BD94-7CCAE6961F68}" srcOrd="1" destOrd="0" presId="urn:microsoft.com/office/officeart/2005/8/layout/target3"/>
    <dgm:cxn modelId="{3B0D7603-1A06-45F7-A8ED-8618CAE6AB76}" srcId="{D801C37A-C723-4309-B4F5-E1E8AEB2143F}" destId="{97546A8D-2964-4514-87F5-9DB5BBE65D79}" srcOrd="0" destOrd="0" parTransId="{80DE8F8D-2823-4CDA-A064-F1C63E73399C}" sibTransId="{B67D77CB-F11D-44B5-940E-EE1504FF6A95}"/>
    <dgm:cxn modelId="{7FF3826C-9B60-4FD4-8C95-9A30CECCA6E3}" srcId="{97546A8D-2964-4514-87F5-9DB5BBE65D79}" destId="{032CE6C1-7298-4A01-B296-97803227114D}" srcOrd="5" destOrd="0" parTransId="{4E906D5D-8689-47DD-909D-BD2AB829646B}" sibTransId="{BCD4DBC5-C92A-455C-9DAC-6DE484CB6E69}"/>
    <dgm:cxn modelId="{A315F6A0-5241-4272-8C81-EDB6A8C82985}" srcId="{97546A8D-2964-4514-87F5-9DB5BBE65D79}" destId="{536397B2-09D5-4837-8337-471E8DC1FA19}" srcOrd="4" destOrd="0" parTransId="{30256D92-6669-4E98-87CC-CCBF7B129C57}" sibTransId="{37F0D59E-770C-450B-BA99-DA8671E608C6}"/>
    <dgm:cxn modelId="{4F43015E-4266-4EB7-8D4E-A8B1182BAFCD}" type="presOf" srcId="{97546A8D-2964-4514-87F5-9DB5BBE65D79}" destId="{F3E041F3-DA8D-40A2-90D2-03B42933A0EE}" srcOrd="0" destOrd="0" presId="urn:microsoft.com/office/officeart/2005/8/layout/target3"/>
    <dgm:cxn modelId="{DEBFBBBC-27EF-4623-83F7-F88FFA02B5CE}" type="presOf" srcId="{672B6BDE-8079-4197-819C-667578C869F0}" destId="{66651AB8-CB48-4F2B-B42F-FCF820BC63B3}" srcOrd="0" destOrd="2" presId="urn:microsoft.com/office/officeart/2005/8/layout/target3"/>
    <dgm:cxn modelId="{9A6F5E88-C367-4551-8D33-6E2EB99697CE}" type="presOf" srcId="{5B854794-65D6-4172-8DDA-F1D9711EC706}" destId="{66B12F84-A400-4B1F-BCE1-FCB58E2E1F05}" srcOrd="0" destOrd="2" presId="urn:microsoft.com/office/officeart/2005/8/layout/target3"/>
    <dgm:cxn modelId="{FD0F2956-CF27-4D0B-B408-778BFE9A412A}" srcId="{D801C37A-C723-4309-B4F5-E1E8AEB2143F}" destId="{32D2DC70-B0FB-4F4A-9D74-ADCFEC343513}" srcOrd="1" destOrd="0" parTransId="{83CA3457-A273-44D3-978A-975AF594AE02}" sibTransId="{6D6AEEB6-7269-4802-8C01-6C50E9275171}"/>
    <dgm:cxn modelId="{BE1B1DF5-F830-4B1E-8A2A-A776BD064B19}" type="presOf" srcId="{967B595D-52DE-4D57-82A7-74F971655AAB}" destId="{66B12F84-A400-4B1F-BCE1-FCB58E2E1F05}" srcOrd="0" destOrd="0" presId="urn:microsoft.com/office/officeart/2005/8/layout/target3"/>
    <dgm:cxn modelId="{F7CA8E4E-788A-4C57-88BD-62595588069F}" srcId="{32D2DC70-B0FB-4F4A-9D74-ADCFEC343513}" destId="{38B66E24-20FF-442A-97B2-F533D4907309}" srcOrd="3" destOrd="0" parTransId="{828DD7FF-BAAE-4F46-8217-F269D8F7168B}" sibTransId="{2C6B44D5-0723-4D51-857E-C73C1F44DF0C}"/>
    <dgm:cxn modelId="{F9A9F687-E000-4954-B0A5-0A0BEC3EF5AB}" srcId="{32D2DC70-B0FB-4F4A-9D74-ADCFEC343513}" destId="{E9BED0C4-E97B-46BD-980D-44057A41237F}" srcOrd="0" destOrd="0" parTransId="{E483A1E6-C06E-400A-B080-778E973B1E94}" sibTransId="{A1108BEB-26D2-48B9-A596-E0FBAF7393FD}"/>
    <dgm:cxn modelId="{CCCF6E24-018E-4128-A166-1D42560E8E0C}" srcId="{32D2DC70-B0FB-4F4A-9D74-ADCFEC343513}" destId="{FB3E7755-C0CF-47F0-85E3-8C682787BA97}" srcOrd="2" destOrd="0" parTransId="{9722E1B7-FA6C-4450-9CE4-314660E5C6E7}" sibTransId="{1FAF4F79-F822-4162-93E2-3DA62D3888F6}"/>
    <dgm:cxn modelId="{51E1A234-159B-420E-BB94-67F6DFCF5BD8}" srcId="{97546A8D-2964-4514-87F5-9DB5BBE65D79}" destId="{672B6BDE-8079-4197-819C-667578C869F0}" srcOrd="2" destOrd="0" parTransId="{B3CEBED6-CD30-49F2-82E8-203D2BC409BD}" sibTransId="{33A74158-9636-4028-9E65-996FFC8F5250}"/>
    <dgm:cxn modelId="{09C2061C-620A-4413-9AE3-1389342AF807}" type="presOf" srcId="{495CB516-4001-435B-A499-06702B62D675}" destId="{7EBE3587-E325-47CC-B2BD-703E2E4F50E0}" srcOrd="0" destOrd="0" presId="urn:microsoft.com/office/officeart/2005/8/layout/target3"/>
    <dgm:cxn modelId="{6C3F58AD-DB05-4E2A-85F1-62E145392AC5}" srcId="{D801C37A-C723-4309-B4F5-E1E8AEB2143F}" destId="{495CB516-4001-435B-A499-06702B62D675}" srcOrd="2" destOrd="0" parTransId="{CC4F20D0-C084-4454-AC10-ED0DBCABDA1B}" sibTransId="{36ED02C9-4C00-42D4-B53D-7AB7687AA70C}"/>
    <dgm:cxn modelId="{995EF5EB-145D-4B0A-93BE-D0CAD932BBBA}" type="presOf" srcId="{536397B2-09D5-4837-8337-471E8DC1FA19}" destId="{66651AB8-CB48-4F2B-B42F-FCF820BC63B3}" srcOrd="0" destOrd="4" presId="urn:microsoft.com/office/officeart/2005/8/layout/target3"/>
    <dgm:cxn modelId="{08560874-4C50-40C8-B3AA-9CBDFE249C6A}" type="presOf" srcId="{BB890140-9C2D-4189-ADEA-7BC14E10AA0B}" destId="{66651AB8-CB48-4F2B-B42F-FCF820BC63B3}" srcOrd="0" destOrd="1" presId="urn:microsoft.com/office/officeart/2005/8/layout/target3"/>
    <dgm:cxn modelId="{65DF2827-1E3C-4D60-B806-F100079C31B0}" srcId="{97546A8D-2964-4514-87F5-9DB5BBE65D79}" destId="{CA25FC6C-2ABB-4E36-9231-B9A9D9917BEC}" srcOrd="0" destOrd="0" parTransId="{FA0B47BF-3849-48A4-B7C6-C5DD4AB21182}" sibTransId="{7EDFCB5D-7F5F-4887-9B76-594556E26A82}"/>
    <dgm:cxn modelId="{7FFE4AAC-A8BB-4800-A4CD-01DBC247F935}" srcId="{97546A8D-2964-4514-87F5-9DB5BBE65D79}" destId="{BB890140-9C2D-4189-ADEA-7BC14E10AA0B}" srcOrd="1" destOrd="0" parTransId="{52AE8C80-5A29-4FE7-9352-4294E0FD9F63}" sibTransId="{AB538E0E-DE61-4B99-9090-C22DFD01F8B5}"/>
    <dgm:cxn modelId="{88C88FFF-E2B8-4C9B-AE51-F1C70EF54A18}" type="presOf" srcId="{032CE6C1-7298-4A01-B296-97803227114D}" destId="{66651AB8-CB48-4F2B-B42F-FCF820BC63B3}" srcOrd="0" destOrd="5" presId="urn:microsoft.com/office/officeart/2005/8/layout/target3"/>
    <dgm:cxn modelId="{567F6855-87F6-4C5E-B84D-272C62DAC167}" srcId="{97546A8D-2964-4514-87F5-9DB5BBE65D79}" destId="{89B96C48-FF43-4FB9-B535-586680844784}" srcOrd="3" destOrd="0" parTransId="{14D54196-4BEE-4125-B223-DE5FA9EA9DC8}" sibTransId="{41960600-6961-4F30-BB9A-C5E7E8EEAF8F}"/>
    <dgm:cxn modelId="{B8FAA282-EB51-422E-B9E0-851492605726}" srcId="{495CB516-4001-435B-A499-06702B62D675}" destId="{D6F4B126-83DB-4A2C-9CB8-403FDD190DBD}" srcOrd="1" destOrd="0" parTransId="{FE7404E1-5FD5-4A22-AB86-ACA24450508C}" sibTransId="{9CA920EF-156F-4812-B60B-A50AF8E613EB}"/>
    <dgm:cxn modelId="{CABE3915-E48B-4EB1-A1D1-A0C021E575EE}" srcId="{495CB516-4001-435B-A499-06702B62D675}" destId="{5B854794-65D6-4172-8DDA-F1D9711EC706}" srcOrd="2" destOrd="0" parTransId="{D49046E0-90E8-4496-9D08-47364DD41EBF}" sibTransId="{CE7433D3-1152-44CF-ACD7-976279789E0F}"/>
    <dgm:cxn modelId="{47B7D5E0-7DED-4244-BAA7-CC0988CA89FD}" srcId="{32D2DC70-B0FB-4F4A-9D74-ADCFEC343513}" destId="{E22FB62E-E657-4C44-80B9-A5FB80D81865}" srcOrd="1" destOrd="0" parTransId="{B749D7FA-E2B6-4F55-BCD4-5E227CCC95A4}" sibTransId="{CBBB288B-CD0B-4DDA-A63F-C2846D26C16D}"/>
    <dgm:cxn modelId="{45522B48-DF01-4BC4-8A75-76686F95AED7}" type="presOf" srcId="{32D2DC70-B0FB-4F4A-9D74-ADCFEC343513}" destId="{BCC0C86D-8FBA-41BD-ADF8-8907F56FF6FF}" srcOrd="0" destOrd="0" presId="urn:microsoft.com/office/officeart/2005/8/layout/target3"/>
    <dgm:cxn modelId="{E62D62C5-6543-45C8-80DA-CC208BA3F75A}" type="presOf" srcId="{CA25FC6C-2ABB-4E36-9231-B9A9D9917BEC}" destId="{66651AB8-CB48-4F2B-B42F-FCF820BC63B3}" srcOrd="0" destOrd="0" presId="urn:microsoft.com/office/officeart/2005/8/layout/target3"/>
    <dgm:cxn modelId="{AEEF14B7-2A39-4C62-A95B-C5039D4800B6}" type="presOf" srcId="{E22FB62E-E657-4C44-80B9-A5FB80D81865}" destId="{5F5B9895-87A3-4669-BB25-037F3C5DCAA7}" srcOrd="0" destOrd="1" presId="urn:microsoft.com/office/officeart/2005/8/layout/target3"/>
    <dgm:cxn modelId="{D92DF139-1FEB-46A8-B96D-77C179A7C52F}" type="presOf" srcId="{38B66E24-20FF-442A-97B2-F533D4907309}" destId="{5F5B9895-87A3-4669-BB25-037F3C5DCAA7}" srcOrd="0" destOrd="3" presId="urn:microsoft.com/office/officeart/2005/8/layout/target3"/>
    <dgm:cxn modelId="{179D0AF6-0CE1-4211-B2A5-6C37D70AB04A}" type="presOf" srcId="{FB3E7755-C0CF-47F0-85E3-8C682787BA97}" destId="{5F5B9895-87A3-4669-BB25-037F3C5DCAA7}" srcOrd="0" destOrd="2" presId="urn:microsoft.com/office/officeart/2005/8/layout/target3"/>
    <dgm:cxn modelId="{98793FB3-7A2F-4479-AB66-058605BC7060}" type="presOf" srcId="{D6F4B126-83DB-4A2C-9CB8-403FDD190DBD}" destId="{66B12F84-A400-4B1F-BCE1-FCB58E2E1F05}" srcOrd="0" destOrd="1" presId="urn:microsoft.com/office/officeart/2005/8/layout/target3"/>
    <dgm:cxn modelId="{400ACE67-2632-4D4A-9FFF-0D44A684B3E8}" type="presParOf" srcId="{AD921242-FBF7-42A6-A052-FD6C7A91F9CB}" destId="{C9EADABF-4923-4C0D-8D21-AEB95C13DFC6}" srcOrd="0" destOrd="0" presId="urn:microsoft.com/office/officeart/2005/8/layout/target3"/>
    <dgm:cxn modelId="{2F73AACF-E4C1-4B85-A5A8-E670F12F7E54}" type="presParOf" srcId="{AD921242-FBF7-42A6-A052-FD6C7A91F9CB}" destId="{DE05DE6E-B06B-4951-89FE-91BD48091ED8}" srcOrd="1" destOrd="0" presId="urn:microsoft.com/office/officeart/2005/8/layout/target3"/>
    <dgm:cxn modelId="{57402E6C-D037-4DEC-99FB-80EC9AD1E133}" type="presParOf" srcId="{AD921242-FBF7-42A6-A052-FD6C7A91F9CB}" destId="{F3E041F3-DA8D-40A2-90D2-03B42933A0EE}" srcOrd="2" destOrd="0" presId="urn:microsoft.com/office/officeart/2005/8/layout/target3"/>
    <dgm:cxn modelId="{C1BE2F11-DC26-40F8-8CBB-E833C8311559}" type="presParOf" srcId="{AD921242-FBF7-42A6-A052-FD6C7A91F9CB}" destId="{747FC234-F425-4161-8741-987DE4D1AA7E}" srcOrd="3" destOrd="0" presId="urn:microsoft.com/office/officeart/2005/8/layout/target3"/>
    <dgm:cxn modelId="{65009979-F0AB-4A7B-8265-D145CB9CB90E}" type="presParOf" srcId="{AD921242-FBF7-42A6-A052-FD6C7A91F9CB}" destId="{660D11EA-E496-4921-B296-A3FD9693F426}" srcOrd="4" destOrd="0" presId="urn:microsoft.com/office/officeart/2005/8/layout/target3"/>
    <dgm:cxn modelId="{53FEEB0B-B63E-4D44-B410-46125896FFFB}" type="presParOf" srcId="{AD921242-FBF7-42A6-A052-FD6C7A91F9CB}" destId="{BCC0C86D-8FBA-41BD-ADF8-8907F56FF6FF}" srcOrd="5" destOrd="0" presId="urn:microsoft.com/office/officeart/2005/8/layout/target3"/>
    <dgm:cxn modelId="{EF6595A7-901D-49B7-B07D-3B5934BFF704}" type="presParOf" srcId="{AD921242-FBF7-42A6-A052-FD6C7A91F9CB}" destId="{AAB6191B-3B86-4135-9220-18E57E92A059}" srcOrd="6" destOrd="0" presId="urn:microsoft.com/office/officeart/2005/8/layout/target3"/>
    <dgm:cxn modelId="{09563B92-B6AE-4085-A51E-2971890BAA50}" type="presParOf" srcId="{AD921242-FBF7-42A6-A052-FD6C7A91F9CB}" destId="{C71F9D59-BC8E-4ABD-847B-2A9B10F67FF8}" srcOrd="7" destOrd="0" presId="urn:microsoft.com/office/officeart/2005/8/layout/target3"/>
    <dgm:cxn modelId="{51839FC4-F0D3-427D-9E3C-DC1DC554AEB9}" type="presParOf" srcId="{AD921242-FBF7-42A6-A052-FD6C7A91F9CB}" destId="{7EBE3587-E325-47CC-B2BD-703E2E4F50E0}" srcOrd="8" destOrd="0" presId="urn:microsoft.com/office/officeart/2005/8/layout/target3"/>
    <dgm:cxn modelId="{60D92EC3-A536-48E5-8840-10DD105B920E}" type="presParOf" srcId="{AD921242-FBF7-42A6-A052-FD6C7A91F9CB}" destId="{1934E812-BEE9-49E8-9AFC-D873A7DA6821}" srcOrd="9" destOrd="0" presId="urn:microsoft.com/office/officeart/2005/8/layout/target3"/>
    <dgm:cxn modelId="{E41309CB-F68F-4096-B97D-AC3196984269}" type="presParOf" srcId="{AD921242-FBF7-42A6-A052-FD6C7A91F9CB}" destId="{66651AB8-CB48-4F2B-B42F-FCF820BC63B3}" srcOrd="10" destOrd="0" presId="urn:microsoft.com/office/officeart/2005/8/layout/target3"/>
    <dgm:cxn modelId="{4134087D-C043-43B8-97F7-44D28F681D4B}" type="presParOf" srcId="{AD921242-FBF7-42A6-A052-FD6C7A91F9CB}" destId="{BAE7DAFF-0970-40C5-8623-71FCD809B08D}" srcOrd="11" destOrd="0" presId="urn:microsoft.com/office/officeart/2005/8/layout/target3"/>
    <dgm:cxn modelId="{D043452D-1F40-4B57-8A72-86AFE0409C85}" type="presParOf" srcId="{AD921242-FBF7-42A6-A052-FD6C7A91F9CB}" destId="{5F5B9895-87A3-4669-BB25-037F3C5DCAA7}" srcOrd="12" destOrd="0" presId="urn:microsoft.com/office/officeart/2005/8/layout/target3"/>
    <dgm:cxn modelId="{AB64FA28-B5CD-476E-B3BD-DB72F1187059}" type="presParOf" srcId="{AD921242-FBF7-42A6-A052-FD6C7A91F9CB}" destId="{8F572CA3-D06F-4E32-BD94-7CCAE6961F68}" srcOrd="13" destOrd="0" presId="urn:microsoft.com/office/officeart/2005/8/layout/target3"/>
    <dgm:cxn modelId="{787C8A2C-0A3B-4D53-ABB1-F50B58DEC233}" type="presParOf" srcId="{AD921242-FBF7-42A6-A052-FD6C7A91F9CB}" destId="{66B12F84-A400-4B1F-BCE1-FCB58E2E1F05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1B-EC07-4DBE-B605-3488389D338C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Growth</a:t>
          </a:r>
          <a:endParaRPr lang="en-US" sz="2700" kern="1200" dirty="0"/>
        </a:p>
      </dsp:txBody>
      <dsp:txXfrm>
        <a:off x="3119088" y="531800"/>
        <a:ext cx="1991423" cy="1222010"/>
      </dsp:txXfrm>
    </dsp:sp>
    <dsp:sp modelId="{AEC7791D-4D05-4C7E-A237-10634E2865DA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Policies</a:t>
          </a:r>
          <a:endParaRPr lang="en-US" sz="2700" kern="1200" dirty="0"/>
        </a:p>
      </dsp:txBody>
      <dsp:txXfrm>
        <a:off x="4567396" y="2455334"/>
        <a:ext cx="1629346" cy="1493567"/>
      </dsp:txXfrm>
    </dsp:sp>
    <dsp:sp modelId="{B4CADCFA-F367-4D5D-BABF-8A03A2221507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Institutions</a:t>
          </a:r>
          <a:endParaRPr lang="en-US" sz="2700" kern="1200" dirty="0"/>
        </a:p>
      </dsp:txBody>
      <dsp:txXfrm>
        <a:off x="2032857" y="2455334"/>
        <a:ext cx="1629346" cy="1493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05793-ABDB-446F-819E-4135E0ADF2D5}">
      <dsp:nvSpPr>
        <dsp:cNvPr id="0" name=""/>
        <dsp:cNvSpPr/>
      </dsp:nvSpPr>
      <dsp:spPr>
        <a:xfrm>
          <a:off x="-91609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582EFA-14BB-4EE7-ABC8-4F8192311B74}">
      <dsp:nvSpPr>
        <dsp:cNvPr id="0" name=""/>
        <dsp:cNvSpPr/>
      </dsp:nvSpPr>
      <dsp:spPr>
        <a:xfrm>
          <a:off x="2171371" y="0"/>
          <a:ext cx="62714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Finance</a:t>
          </a:r>
          <a:endParaRPr lang="en-US" sz="3300" kern="1200" dirty="0"/>
        </a:p>
      </dsp:txBody>
      <dsp:txXfrm>
        <a:off x="2171371" y="0"/>
        <a:ext cx="3135709" cy="1357791"/>
      </dsp:txXfrm>
    </dsp:sp>
    <dsp:sp modelId="{B006E145-65B7-4C1F-8114-3E87A0EDE9B2}">
      <dsp:nvSpPr>
        <dsp:cNvPr id="0" name=""/>
        <dsp:cNvSpPr/>
      </dsp:nvSpPr>
      <dsp:spPr>
        <a:xfrm>
          <a:off x="700435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C49307-FF9A-4DD8-A006-98FE9B3857CD}">
      <dsp:nvSpPr>
        <dsp:cNvPr id="0" name=""/>
        <dsp:cNvSpPr/>
      </dsp:nvSpPr>
      <dsp:spPr>
        <a:xfrm>
          <a:off x="2171371" y="1357791"/>
          <a:ext cx="62714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Data</a:t>
          </a:r>
          <a:endParaRPr lang="en-US" sz="3300" kern="1200" dirty="0"/>
        </a:p>
      </dsp:txBody>
      <dsp:txXfrm>
        <a:off x="2171371" y="1357791"/>
        <a:ext cx="3135709" cy="1357787"/>
      </dsp:txXfrm>
    </dsp:sp>
    <dsp:sp modelId="{6EBD3EB8-B523-4F03-8122-E4233F0FEF4D}">
      <dsp:nvSpPr>
        <dsp:cNvPr id="0" name=""/>
        <dsp:cNvSpPr/>
      </dsp:nvSpPr>
      <dsp:spPr>
        <a:xfrm>
          <a:off x="149247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881B49-8850-4BD0-81F7-78B4F51BD2F4}">
      <dsp:nvSpPr>
        <dsp:cNvPr id="0" name=""/>
        <dsp:cNvSpPr/>
      </dsp:nvSpPr>
      <dsp:spPr>
        <a:xfrm>
          <a:off x="2171371" y="2715579"/>
          <a:ext cx="62714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Implementation</a:t>
          </a:r>
          <a:endParaRPr lang="en-US" sz="3300" kern="1200" dirty="0"/>
        </a:p>
      </dsp:txBody>
      <dsp:txXfrm>
        <a:off x="2171371" y="2715579"/>
        <a:ext cx="3135709" cy="1357787"/>
      </dsp:txXfrm>
    </dsp:sp>
    <dsp:sp modelId="{6D79B7AC-BC46-4DFC-92A8-D01C7AAB0B0F}">
      <dsp:nvSpPr>
        <dsp:cNvPr id="0" name=""/>
        <dsp:cNvSpPr/>
      </dsp:nvSpPr>
      <dsp:spPr>
        <a:xfrm>
          <a:off x="5029194" y="1371600"/>
          <a:ext cx="3365682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Household well-being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Sustainability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National accounts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Administrative data systems</a:t>
          </a:r>
          <a:endParaRPr lang="en-US" sz="1400" kern="1200" dirty="0"/>
        </a:p>
      </dsp:txBody>
      <dsp:txXfrm>
        <a:off x="5029194" y="1371600"/>
        <a:ext cx="3365682" cy="1357791"/>
      </dsp:txXfrm>
    </dsp:sp>
    <dsp:sp modelId="{C0B85A2C-4685-48C4-83E7-7FE7A2D5EEBE}">
      <dsp:nvSpPr>
        <dsp:cNvPr id="0" name=""/>
        <dsp:cNvSpPr/>
      </dsp:nvSpPr>
      <dsp:spPr>
        <a:xfrm>
          <a:off x="4876798" y="4"/>
          <a:ext cx="3502148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Domestic resource mobilization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Better and smarter aid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Better access to finance, PPPs, bond markets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FDI, remittances, philanthropic finance</a:t>
          </a:r>
          <a:endParaRPr lang="en-US" sz="1400" kern="1200" dirty="0"/>
        </a:p>
      </dsp:txBody>
      <dsp:txXfrm>
        <a:off x="4876798" y="4"/>
        <a:ext cx="3502148" cy="1357787"/>
      </dsp:txXfrm>
    </dsp:sp>
    <dsp:sp modelId="{897251CD-EBFE-4C4E-BF1E-EBBC7D95FC22}">
      <dsp:nvSpPr>
        <dsp:cNvPr id="0" name=""/>
        <dsp:cNvSpPr/>
      </dsp:nvSpPr>
      <dsp:spPr>
        <a:xfrm>
          <a:off x="5307081" y="2715579"/>
          <a:ext cx="31357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Effective institutions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Effective policies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Look beyond sector silos</a:t>
          </a:r>
          <a:endParaRPr lang="en-US" sz="1400" kern="1200" dirty="0"/>
        </a:p>
      </dsp:txBody>
      <dsp:txXfrm>
        <a:off x="5307081" y="2715579"/>
        <a:ext cx="3135709" cy="13577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D705C-FC37-4194-A595-274EB2076B4B}">
      <dsp:nvSpPr>
        <dsp:cNvPr id="0" name=""/>
        <dsp:cNvSpPr/>
      </dsp:nvSpPr>
      <dsp:spPr>
        <a:xfrm rot="5400000">
          <a:off x="256555" y="2311935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3FA8-A7B3-4891-9E29-FFED660A1679}">
      <dsp:nvSpPr>
        <dsp:cNvPr id="0" name=""/>
        <dsp:cNvSpPr/>
      </dsp:nvSpPr>
      <dsp:spPr>
        <a:xfrm>
          <a:off x="130256" y="268810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October 2014 --Annual Meetings Seminar on FFD – issues paper</a:t>
          </a:r>
          <a:endParaRPr lang="en-US" sz="1000" kern="1200" dirty="0"/>
        </a:p>
      </dsp:txBody>
      <dsp:txXfrm>
        <a:off x="130256" y="2688106"/>
        <a:ext cx="1136638" cy="996330"/>
      </dsp:txXfrm>
    </dsp:sp>
    <dsp:sp modelId="{C0EEEE51-BC0F-48AF-891D-111142CCD693}">
      <dsp:nvSpPr>
        <dsp:cNvPr id="0" name=""/>
        <dsp:cNvSpPr/>
      </dsp:nvSpPr>
      <dsp:spPr>
        <a:xfrm>
          <a:off x="1052434" y="2219245"/>
          <a:ext cx="214460" cy="214460"/>
        </a:xfrm>
        <a:prstGeom prst="triangle">
          <a:avLst>
            <a:gd name="adj" fmla="val 100000"/>
          </a:avLst>
        </a:prstGeom>
        <a:solidFill>
          <a:schemeClr val="accent4">
            <a:hueOff val="-446477"/>
            <a:satOff val="2690"/>
            <a:lumOff val="216"/>
            <a:alphaOff val="0"/>
          </a:schemeClr>
        </a:solidFill>
        <a:ln w="25400" cap="flat" cmpd="sng" algn="ctr">
          <a:solidFill>
            <a:schemeClr val="accent4">
              <a:hueOff val="-446477"/>
              <a:satOff val="2690"/>
              <a:lumOff val="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0E8CC-CA71-4E8B-B957-0261433A6161}">
      <dsp:nvSpPr>
        <dsp:cNvPr id="0" name=""/>
        <dsp:cNvSpPr/>
      </dsp:nvSpPr>
      <dsp:spPr>
        <a:xfrm rot="5400000">
          <a:off x="1648023" y="1967614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C53975-D1D5-4E38-A8C8-FC83BB6EFDA0}">
      <dsp:nvSpPr>
        <dsp:cNvPr id="0" name=""/>
        <dsp:cNvSpPr/>
      </dsp:nvSpPr>
      <dsp:spPr>
        <a:xfrm>
          <a:off x="1521724" y="234378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April 2015 – Issues paper finalized and discussed at Spring Meetings</a:t>
          </a:r>
          <a:endParaRPr lang="en-US" sz="1000" kern="1200" dirty="0"/>
        </a:p>
      </dsp:txBody>
      <dsp:txXfrm>
        <a:off x="1521724" y="2343786"/>
        <a:ext cx="1136638" cy="996330"/>
      </dsp:txXfrm>
    </dsp:sp>
    <dsp:sp modelId="{E89C0F8B-2A61-4F18-B0CA-BF90BFC4F989}">
      <dsp:nvSpPr>
        <dsp:cNvPr id="0" name=""/>
        <dsp:cNvSpPr/>
      </dsp:nvSpPr>
      <dsp:spPr>
        <a:xfrm>
          <a:off x="2443902" y="1874925"/>
          <a:ext cx="214460" cy="214460"/>
        </a:xfrm>
        <a:prstGeom prst="triangle">
          <a:avLst>
            <a:gd name="adj" fmla="val 100000"/>
          </a:avLst>
        </a:prstGeom>
        <a:solidFill>
          <a:schemeClr val="accent4">
            <a:hueOff val="-1339431"/>
            <a:satOff val="8070"/>
            <a:lumOff val="647"/>
            <a:alphaOff val="0"/>
          </a:schemeClr>
        </a:solidFill>
        <a:ln w="25400" cap="flat" cmpd="sng" algn="ctr">
          <a:solidFill>
            <a:schemeClr val="accent4">
              <a:hueOff val="-1339431"/>
              <a:satOff val="8070"/>
              <a:lumOff val="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52BCBD-27A1-40B2-958B-86FC70AF2258}">
      <dsp:nvSpPr>
        <dsp:cNvPr id="0" name=""/>
        <dsp:cNvSpPr/>
      </dsp:nvSpPr>
      <dsp:spPr>
        <a:xfrm rot="5400000">
          <a:off x="3039491" y="1623294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C99EB-252D-4D1B-A60F-8B06A2EB53AF}">
      <dsp:nvSpPr>
        <dsp:cNvPr id="0" name=""/>
        <dsp:cNvSpPr/>
      </dsp:nvSpPr>
      <dsp:spPr>
        <a:xfrm>
          <a:off x="2913192" y="199946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July 2015 – Third International Conference on Financing for Development, Addis Ababa</a:t>
          </a:r>
          <a:endParaRPr lang="en-US" sz="1000" kern="1200" dirty="0"/>
        </a:p>
      </dsp:txBody>
      <dsp:txXfrm>
        <a:off x="2913192" y="1999466"/>
        <a:ext cx="1136638" cy="996330"/>
      </dsp:txXfrm>
    </dsp:sp>
    <dsp:sp modelId="{3971DE02-CBF8-45DB-976A-92844CEC2E96}">
      <dsp:nvSpPr>
        <dsp:cNvPr id="0" name=""/>
        <dsp:cNvSpPr/>
      </dsp:nvSpPr>
      <dsp:spPr>
        <a:xfrm>
          <a:off x="3835371" y="1530605"/>
          <a:ext cx="214460" cy="214460"/>
        </a:xfrm>
        <a:prstGeom prst="triangle">
          <a:avLst>
            <a:gd name="adj" fmla="val 10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1A2D8E-3D3D-4D6B-929C-324EBB04FEC1}">
      <dsp:nvSpPr>
        <dsp:cNvPr id="0" name=""/>
        <dsp:cNvSpPr/>
      </dsp:nvSpPr>
      <dsp:spPr>
        <a:xfrm rot="5400000">
          <a:off x="4430959" y="1278974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132673-BF46-4DD9-BFD7-95930807C2CE}">
      <dsp:nvSpPr>
        <dsp:cNvPr id="0" name=""/>
        <dsp:cNvSpPr/>
      </dsp:nvSpPr>
      <dsp:spPr>
        <a:xfrm>
          <a:off x="4304660" y="165514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September 2015 – SDGs announced at UN General Assembly</a:t>
          </a:r>
          <a:endParaRPr lang="en-US" sz="1000" kern="1200" dirty="0"/>
        </a:p>
      </dsp:txBody>
      <dsp:txXfrm>
        <a:off x="4304660" y="1655146"/>
        <a:ext cx="1136638" cy="996330"/>
      </dsp:txXfrm>
    </dsp:sp>
    <dsp:sp modelId="{A48DC8DA-D1DA-4250-8936-7E8D914AA9DC}">
      <dsp:nvSpPr>
        <dsp:cNvPr id="0" name=""/>
        <dsp:cNvSpPr/>
      </dsp:nvSpPr>
      <dsp:spPr>
        <a:xfrm>
          <a:off x="5226839" y="1186285"/>
          <a:ext cx="214460" cy="214460"/>
        </a:xfrm>
        <a:prstGeom prst="triangle">
          <a:avLst>
            <a:gd name="adj" fmla="val 100000"/>
          </a:avLst>
        </a:prstGeom>
        <a:solidFill>
          <a:schemeClr val="accent4">
            <a:hueOff val="-3125339"/>
            <a:satOff val="18829"/>
            <a:lumOff val="1509"/>
            <a:alphaOff val="0"/>
          </a:schemeClr>
        </a:solidFill>
        <a:ln w="25400" cap="flat" cmpd="sng" algn="ctr">
          <a:solidFill>
            <a:schemeClr val="accent4">
              <a:hueOff val="-3125339"/>
              <a:satOff val="18829"/>
              <a:lumOff val="15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DD266-B033-49EF-B201-E5DF9EB5AE9E}">
      <dsp:nvSpPr>
        <dsp:cNvPr id="0" name=""/>
        <dsp:cNvSpPr/>
      </dsp:nvSpPr>
      <dsp:spPr>
        <a:xfrm rot="5400000">
          <a:off x="5822427" y="934654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7A8D61-0353-4FC2-9C18-341748A8A0DC}">
      <dsp:nvSpPr>
        <dsp:cNvPr id="0" name=""/>
        <dsp:cNvSpPr/>
      </dsp:nvSpPr>
      <dsp:spPr>
        <a:xfrm>
          <a:off x="5696128" y="131082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October 2015 – Annual Meetings seminar on means of implementation</a:t>
          </a:r>
          <a:endParaRPr lang="en-US" sz="1000" kern="1200" dirty="0"/>
        </a:p>
      </dsp:txBody>
      <dsp:txXfrm>
        <a:off x="5696128" y="1310826"/>
        <a:ext cx="1136638" cy="996330"/>
      </dsp:txXfrm>
    </dsp:sp>
    <dsp:sp modelId="{41511DB3-3FF3-4965-AC7D-014749BC304F}">
      <dsp:nvSpPr>
        <dsp:cNvPr id="0" name=""/>
        <dsp:cNvSpPr/>
      </dsp:nvSpPr>
      <dsp:spPr>
        <a:xfrm>
          <a:off x="6618307" y="841964"/>
          <a:ext cx="214460" cy="214460"/>
        </a:xfrm>
        <a:prstGeom prst="triangle">
          <a:avLst>
            <a:gd name="adj" fmla="val 100000"/>
          </a:avLst>
        </a:prstGeom>
        <a:solidFill>
          <a:schemeClr val="accent4">
            <a:hueOff val="-4018293"/>
            <a:satOff val="24209"/>
            <a:lumOff val="1940"/>
            <a:alphaOff val="0"/>
          </a:schemeClr>
        </a:solidFill>
        <a:ln w="25400" cap="flat" cmpd="sng" algn="ctr">
          <a:solidFill>
            <a:schemeClr val="accent4">
              <a:hueOff val="-4018293"/>
              <a:satOff val="24209"/>
              <a:lumOff val="19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82DDCD-04F5-49FC-8E59-BED57FBCC27E}">
      <dsp:nvSpPr>
        <dsp:cNvPr id="0" name=""/>
        <dsp:cNvSpPr/>
      </dsp:nvSpPr>
      <dsp:spPr>
        <a:xfrm rot="5400000">
          <a:off x="7213895" y="590334"/>
          <a:ext cx="756625" cy="125900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EFFAD-54C9-490E-AE93-563AB53032D0}">
      <dsp:nvSpPr>
        <dsp:cNvPr id="0" name=""/>
        <dsp:cNvSpPr/>
      </dsp:nvSpPr>
      <dsp:spPr>
        <a:xfrm>
          <a:off x="7087596" y="966506"/>
          <a:ext cx="1136638" cy="996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December 2015 – 21</a:t>
          </a:r>
          <a:r>
            <a:rPr lang="en-US" sz="1000" kern="1200" baseline="30000" dirty="0" smtClean="0"/>
            <a:t>st</a:t>
          </a:r>
          <a:r>
            <a:rPr lang="en-US" sz="1000" kern="1200" dirty="0" smtClean="0"/>
            <a:t> COP to the UNFCCC in Paris</a:t>
          </a:r>
          <a:endParaRPr lang="en-US" sz="1000" kern="1200" dirty="0"/>
        </a:p>
      </dsp:txBody>
      <dsp:txXfrm>
        <a:off x="7087596" y="966506"/>
        <a:ext cx="1136638" cy="9963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ADABF-4923-4C0D-8D21-AEB95C13DFC6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E041F3-DA8D-40A2-90D2-03B42933A0EE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Social Needs</a:t>
          </a:r>
          <a:endParaRPr lang="en-US" sz="2700" kern="1200" dirty="0"/>
        </a:p>
      </dsp:txBody>
      <dsp:txXfrm>
        <a:off x="2262981" y="0"/>
        <a:ext cx="2983309" cy="1357791"/>
      </dsp:txXfrm>
    </dsp:sp>
    <dsp:sp modelId="{660D11EA-E496-4921-B296-A3FD9693F426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0C86D-8FBA-41BD-ADF8-8907F56FF6FF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Sustainable Financing Needs</a:t>
          </a:r>
          <a:endParaRPr lang="en-US" sz="2700" kern="1200" dirty="0"/>
        </a:p>
      </dsp:txBody>
      <dsp:txXfrm>
        <a:off x="2262981" y="1357791"/>
        <a:ext cx="2983309" cy="1357787"/>
      </dsp:txXfrm>
    </dsp:sp>
    <dsp:sp modelId="{C71F9D59-BC8E-4ABD-847B-2A9B10F67FF8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E3587-E325-47CC-B2BD-703E2E4F50E0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Global and Regional Public Goods</a:t>
          </a:r>
          <a:endParaRPr lang="en-US" sz="2700" kern="1200" dirty="0"/>
        </a:p>
      </dsp:txBody>
      <dsp:txXfrm>
        <a:off x="2262981" y="2715579"/>
        <a:ext cx="2983309" cy="1357787"/>
      </dsp:txXfrm>
    </dsp:sp>
    <dsp:sp modelId="{66651AB8-CB48-4F2B-B42F-FCF820BC63B3}">
      <dsp:nvSpPr>
        <dsp:cNvPr id="0" name=""/>
        <dsp:cNvSpPr/>
      </dsp:nvSpPr>
      <dsp:spPr>
        <a:xfrm>
          <a:off x="5246290" y="0"/>
          <a:ext cx="2983309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Poverty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Hunger, Food Security and Nutrition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Health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Education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Gender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Water and Sanitation</a:t>
          </a:r>
          <a:endParaRPr lang="en-US" sz="1300" kern="1200" dirty="0"/>
        </a:p>
      </dsp:txBody>
      <dsp:txXfrm>
        <a:off x="5246290" y="0"/>
        <a:ext cx="2983309" cy="1357791"/>
      </dsp:txXfrm>
    </dsp:sp>
    <dsp:sp modelId="{5F5B9895-87A3-4669-BB25-037F3C5DCAA7}">
      <dsp:nvSpPr>
        <dsp:cNvPr id="0" name=""/>
        <dsp:cNvSpPr/>
      </dsp:nvSpPr>
      <dsp:spPr>
        <a:xfrm>
          <a:off x="5246290" y="1357791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Energy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Infrastructure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Jobs and Growth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Cities and Human Settlements</a:t>
          </a:r>
          <a:endParaRPr lang="en-US" sz="1300" kern="1200" dirty="0"/>
        </a:p>
      </dsp:txBody>
      <dsp:txXfrm>
        <a:off x="5246290" y="1357791"/>
        <a:ext cx="2983309" cy="1357787"/>
      </dsp:txXfrm>
    </dsp:sp>
    <dsp:sp modelId="{66B12F84-A400-4B1F-BCE1-FCB58E2E1F05}">
      <dsp:nvSpPr>
        <dsp:cNvPr id="0" name=""/>
        <dsp:cNvSpPr/>
      </dsp:nvSpPr>
      <dsp:spPr>
        <a:xfrm>
          <a:off x="5246290" y="2715579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Climate Change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Oceans, Forests, Biodiversity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Development data</a:t>
          </a:r>
          <a:endParaRPr lang="en-US" sz="1300" kern="1200" dirty="0"/>
        </a:p>
      </dsp:txBody>
      <dsp:txXfrm>
        <a:off x="5246290" y="2715579"/>
        <a:ext cx="2983309" cy="135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88A5C-DCCA-4FF7-877D-E5C864B23276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CDB61-38C4-4E32-B521-46E1045694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57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23132CA-8EB6-4C6C-A785-81BF16BEF8A9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0192E69-C68F-4277-9969-45287AFF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8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40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418F8-E0E1-474B-9281-79B8DB6EB5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64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18-35B4-4E81-8084-6B2669F9B82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54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A4BED-319F-4857-90AD-B435BDBFB0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66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18-35B4-4E81-8084-6B2669F9B82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66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F9EC-477B-4EA2-95A3-587378E0E3F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639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08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93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18-35B4-4E81-8084-6B2669F9B82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788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A618-35B4-4E81-8084-6B2669F9B82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336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418F8-E0E1-474B-9281-79B8DB6EB50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06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AD0DD-8F0F-4C7E-80D8-5A5C011AFC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007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AD0DD-8F0F-4C7E-80D8-5A5C011AFC8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7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577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068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>
              <a:defRPr/>
            </a:pPr>
            <a:r>
              <a:rPr lang="en-US" dirty="0" smtClean="0"/>
              <a:t>In November</a:t>
            </a:r>
            <a:r>
              <a:rPr lang="en-US" baseline="0" dirty="0" smtClean="0"/>
              <a:t> 2012 the Management team discussed the themes of WB engagement in the Post-2015 Agenda with the Board:  accelerating progress on the MDGs, addressing data gaps, contributing to the Post-2015 agenda, and ensuring links to Rio+20 and the SDGs.</a:t>
            </a:r>
          </a:p>
          <a:p>
            <a:pPr defTabSz="914350">
              <a:defRPr/>
            </a:pPr>
            <a:endParaRPr lang="en-US" baseline="0" dirty="0" smtClean="0"/>
          </a:p>
          <a:p>
            <a:pPr defTabSz="914350">
              <a:defRPr/>
            </a:pPr>
            <a:r>
              <a:rPr lang="en-US" baseline="0" dirty="0" smtClean="0"/>
              <a:t>Accelerating progress on MDGs is seen as important in itself, but also as strengthening the foundation for a more ambitious post-2015 agenda.</a:t>
            </a:r>
          </a:p>
          <a:p>
            <a:pPr defTabSz="914350">
              <a:defRPr/>
            </a:pPr>
            <a:endParaRPr lang="en-US" baseline="0" dirty="0" smtClean="0"/>
          </a:p>
          <a:p>
            <a:pPr defTabSz="914350">
              <a:defRPr/>
            </a:pPr>
            <a:r>
              <a:rPr lang="en-US" b="1" baseline="0" dirty="0" smtClean="0">
                <a:solidFill>
                  <a:srgbClr val="FF0000"/>
                </a:solidFill>
              </a:rPr>
              <a:t>The WBG’s restructuring has created an organization that is fit-for-purpose, unlike any other, to implement the SDGs. This represents an historic opportunity for the WBG</a:t>
            </a:r>
          </a:p>
          <a:p>
            <a:pPr defTabSz="914350">
              <a:defRPr/>
            </a:pPr>
            <a:endParaRPr lang="en-US" baseline="0" dirty="0" smtClean="0"/>
          </a:p>
          <a:p>
            <a:pPr defTabSz="914350">
              <a:defRPr/>
            </a:pPr>
            <a:r>
              <a:rPr lang="en-US" baseline="0" dirty="0" smtClean="0"/>
              <a:t>FFD provides a filter to check realism of goals.  It supports our clients in thinking through financing solutions.  And  work on FFD with MDBs provides a stimulus for innovation and stronger partnership within the community of MDBs.</a:t>
            </a:r>
          </a:p>
          <a:p>
            <a:pPr defTabSz="914350">
              <a:defRPr/>
            </a:pPr>
            <a:endParaRPr lang="en-US" baseline="0" dirty="0" smtClean="0"/>
          </a:p>
          <a:p>
            <a:pPr defTabSz="914350">
              <a:defRPr/>
            </a:pPr>
            <a:r>
              <a:rPr lang="en-US" baseline="0" dirty="0" smtClean="0"/>
              <a:t>The “data revolution” is an opportunity to shore up the foundations of good policy making, improve monitoring and accountability, and stimulate new research and knowledge.</a:t>
            </a:r>
          </a:p>
          <a:p>
            <a:pPr defTabSz="914350">
              <a:defRPr/>
            </a:pPr>
            <a:endParaRPr lang="en-US" baseline="0" dirty="0" smtClean="0"/>
          </a:p>
          <a:p>
            <a:pPr defTabSz="914350">
              <a:defRPr/>
            </a:pPr>
            <a:r>
              <a:rPr lang="en-US" strike="sngStrike" baseline="0" dirty="0" smtClean="0">
                <a:solidFill>
                  <a:srgbClr val="FF0000"/>
                </a:solidFill>
              </a:rPr>
              <a:t>WBG’s contributions to shaping goals and indicators are a way of putting the accumulated knowledge and expertise of the Bank to work.  Examples of poverty and energy indicators.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AD0DD-8F0F-4C7E-80D8-5A5C011AFC8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66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37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418F8-E0E1-474B-9281-79B8DB6EB5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35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57024" indent="-291163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64653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30514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96375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62236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28096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93957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59819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D9F3B37C-4DE5-4840-86A4-25581D4C5DF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57024" indent="-291163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64653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30514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96375" indent="-23293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62236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3028096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93957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959819" indent="-23293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D9F3B37C-4DE5-4840-86A4-25581D4C5DF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92E69-C68F-4277-9969-45287AFF49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59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r>
              <a:rPr lang="en-US" baseline="0" dirty="0" smtClean="0"/>
              <a:t> to 8 MDGs, 21 targets</a:t>
            </a:r>
          </a:p>
          <a:p>
            <a:endParaRPr lang="en-US" baseline="0" dirty="0" smtClean="0"/>
          </a:p>
          <a:p>
            <a:pPr defTabSz="931723">
              <a:defRPr/>
            </a:pPr>
            <a:r>
              <a:rPr lang="en-US" dirty="0" smtClean="0"/>
              <a:t>The proposed post-2015 development agenda is significantly more ambitious than the MDGs, a set of development goals aimed ensuring at the most basic services for the world’s poor. The post-2015 agenda embraces concepts of environmental, social and economic sustainability. It encourages every country to eradicate poverty, promote sustainability, and protect the natural resource base of social and economic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4920-A957-4642-A1C9-2DE8824717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3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418F8-E0E1-474B-9281-79B8DB6EB5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8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1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1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8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0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0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2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9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5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3AB7C-FFFD-4DAA-AD37-A0EDFAD323BD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53019-AD0D-49C3-B81A-991EA1648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1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icklincenter.org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icklincenter.org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384487"/>
            <a:ext cx="7010400" cy="1927225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smtClean="0">
                <a:solidFill>
                  <a:srgbClr val="002060"/>
                </a:solidFill>
              </a:rPr>
              <a:t>On </a:t>
            </a:r>
            <a:r>
              <a:rPr lang="en-US" sz="4800" b="1" dirty="0" smtClean="0">
                <a:solidFill>
                  <a:srgbClr val="002060"/>
                </a:solidFill>
              </a:rPr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Post-2015 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Development Agenda and 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the Financing </a:t>
            </a:r>
            <a:r>
              <a:rPr lang="en-US" b="1" dirty="0" smtClean="0">
                <a:solidFill>
                  <a:srgbClr val="002060"/>
                </a:solidFill>
              </a:rPr>
              <a:t>Challenge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5486400"/>
            <a:ext cx="7543800" cy="762000"/>
          </a:xfrm>
        </p:spPr>
        <p:txBody>
          <a:bodyPr>
            <a:noAutofit/>
          </a:bodyPr>
          <a:lstStyle/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Mahmoud </a:t>
            </a:r>
            <a:r>
              <a:rPr lang="en-US" sz="1800" b="1" dirty="0" err="1" smtClean="0">
                <a:solidFill>
                  <a:srgbClr val="002060"/>
                </a:solidFill>
              </a:rPr>
              <a:t>Mohieldin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pPr algn="l"/>
            <a:r>
              <a:rPr lang="en-US" sz="1800" dirty="0" smtClean="0">
                <a:solidFill>
                  <a:srgbClr val="002060"/>
                </a:solidFill>
              </a:rPr>
              <a:t>Corporate Secretary and President’s Special Envoy, World Bank Group</a:t>
            </a:r>
          </a:p>
          <a:p>
            <a:endParaRPr lang="en-US" sz="1800" b="1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21B98-B385-4E6C-8D2B-79372258CA4A}" type="slidenum">
              <a:rPr lang="en-US" sz="1600" smtClean="0"/>
              <a:t>1</a:t>
            </a:fld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86054" y="3886200"/>
            <a:ext cx="5151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December </a:t>
            </a:r>
            <a:r>
              <a:rPr lang="en-US" dirty="0" smtClean="0">
                <a:solidFill>
                  <a:srgbClr val="002060"/>
                </a:solidFill>
              </a:rPr>
              <a:t>1, 2014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Wharton School of University of Pennsylvania 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4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Will We Meet Our Sustainable Development Goals?</a:t>
            </a:r>
            <a:endParaRPr lang="en-US" b="1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847981"/>
              </p:ext>
            </p:extLst>
          </p:nvPr>
        </p:nvGraphicFramePr>
        <p:xfrm>
          <a:off x="304800" y="1828800"/>
          <a:ext cx="85344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537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2" y="1709194"/>
            <a:ext cx="1600200" cy="94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00" y="3577625"/>
            <a:ext cx="2303900" cy="94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29" y="5587304"/>
            <a:ext cx="1703439" cy="87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600720"/>
            <a:ext cx="2240390" cy="10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56" y="5653828"/>
            <a:ext cx="2421467" cy="911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533" y="3577625"/>
            <a:ext cx="1765300" cy="91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51" y="1609934"/>
            <a:ext cx="1676400" cy="104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 preferRelativeResize="0"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2" t="8971" r="9204" b="15187"/>
          <a:stretch/>
        </p:blipFill>
        <p:spPr bwMode="auto">
          <a:xfrm>
            <a:off x="2583543" y="304800"/>
            <a:ext cx="4274457" cy="508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09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Important Engagements on Finance for Development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490437"/>
              </p:ext>
            </p:extLst>
          </p:nvPr>
        </p:nvGraphicFramePr>
        <p:xfrm>
          <a:off x="381000" y="1066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4743" y="5110180"/>
            <a:ext cx="7848600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18. </a:t>
            </a:r>
            <a:r>
              <a:rPr lang="en-US" sz="1400" i="1" dirty="0"/>
              <a:t>Reaffirms </a:t>
            </a:r>
            <a:r>
              <a:rPr lang="en-US" sz="1400" dirty="0"/>
              <a:t>the special role that the international financial and </a:t>
            </a:r>
            <a:r>
              <a:rPr lang="en-US" sz="1400" dirty="0" smtClean="0"/>
              <a:t>trade institutions</a:t>
            </a:r>
            <a:r>
              <a:rPr lang="en-US" sz="1400" dirty="0"/>
              <a:t>, in particular the major institutional stakeholders involved in </a:t>
            </a:r>
            <a:r>
              <a:rPr lang="en-US" sz="1400" dirty="0" smtClean="0"/>
              <a:t>the financing </a:t>
            </a:r>
            <a:r>
              <a:rPr lang="en-US" sz="1400" dirty="0"/>
              <a:t>for development follow-up process, should play in all aspects of the </a:t>
            </a:r>
            <a:r>
              <a:rPr lang="en-US" sz="1400" dirty="0" smtClean="0"/>
              <a:t>third International </a:t>
            </a:r>
            <a:r>
              <a:rPr lang="en-US" sz="1400" dirty="0"/>
              <a:t>Conference on Financing for Development, including their </a:t>
            </a:r>
            <a:r>
              <a:rPr lang="en-US" sz="1400" dirty="0" smtClean="0"/>
              <a:t>active involvement </a:t>
            </a:r>
            <a:r>
              <a:rPr lang="en-US" sz="1400" dirty="0"/>
              <a:t>in its preparatory work, following the experience of the Monterrey </a:t>
            </a:r>
            <a:r>
              <a:rPr lang="en-US" sz="1400" dirty="0" smtClean="0"/>
              <a:t>and Doha Conferences</a:t>
            </a:r>
            <a:r>
              <a:rPr lang="en-US" sz="1400" dirty="0"/>
              <a:t> </a:t>
            </a:r>
            <a:r>
              <a:rPr lang="en-US" sz="1400" dirty="0" smtClean="0"/>
              <a:t> (UN Resolution on Modalities for the Conference, 2014.)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62400" y="4281714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2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Lessons from the existing MDG framework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953000"/>
          </a:xfrm>
        </p:spPr>
        <p:txBody>
          <a:bodyPr>
            <a:noAutofit/>
          </a:bodyPr>
          <a:lstStyle/>
          <a:p>
            <a:r>
              <a:rPr lang="en-US" sz="2200" dirty="0" smtClean="0"/>
              <a:t>The original MDGs were articulated </a:t>
            </a:r>
            <a:r>
              <a:rPr lang="en-US" sz="2200" b="1" dirty="0" smtClean="0"/>
              <a:t>independently</a:t>
            </a:r>
            <a:r>
              <a:rPr lang="en-US" sz="2200" dirty="0" smtClean="0"/>
              <a:t> of a </a:t>
            </a:r>
            <a:r>
              <a:rPr lang="en-US" sz="2200" b="1" dirty="0" smtClean="0"/>
              <a:t>financing</a:t>
            </a:r>
            <a:r>
              <a:rPr lang="en-US" sz="2200" dirty="0" smtClean="0"/>
              <a:t> framework (Monterrey 2002).</a:t>
            </a:r>
          </a:p>
          <a:p>
            <a:endParaRPr lang="en-US" sz="2200" dirty="0" smtClean="0"/>
          </a:p>
          <a:p>
            <a:r>
              <a:rPr lang="en-US" sz="2200" dirty="0" smtClean="0"/>
              <a:t>In a context of fiscal consolidation, discussion of post-2015 goals must be </a:t>
            </a:r>
            <a:r>
              <a:rPr lang="en-US" sz="2200" b="1" dirty="0" smtClean="0"/>
              <a:t>integrated</a:t>
            </a:r>
            <a:r>
              <a:rPr lang="en-US" sz="2200" dirty="0" smtClean="0"/>
              <a:t> with consideration of </a:t>
            </a:r>
            <a:r>
              <a:rPr lang="en-US" sz="2200" b="1" dirty="0" smtClean="0"/>
              <a:t>supporting financing</a:t>
            </a:r>
            <a:r>
              <a:rPr lang="en-US" sz="2200" dirty="0" smtClean="0"/>
              <a:t>.</a:t>
            </a:r>
          </a:p>
          <a:p>
            <a:endParaRPr lang="en-US" sz="2200" dirty="0" smtClean="0"/>
          </a:p>
          <a:p>
            <a:r>
              <a:rPr lang="en-US" sz="2200" dirty="0" smtClean="0"/>
              <a:t>No quantity of financing, whether grant, concessional, or non-concessional, can achieve the development goals without </a:t>
            </a:r>
            <a:r>
              <a:rPr lang="en-US" sz="2200" b="1" dirty="0" smtClean="0"/>
              <a:t>supporting policies</a:t>
            </a:r>
            <a:r>
              <a:rPr lang="en-US" sz="2200" dirty="0" smtClean="0"/>
              <a:t> and a </a:t>
            </a:r>
            <a:r>
              <a:rPr lang="en-US" sz="2200" b="1" dirty="0" smtClean="0"/>
              <a:t>credible commitment</a:t>
            </a:r>
            <a:r>
              <a:rPr lang="en-US" sz="2200" dirty="0" smtClean="0"/>
              <a:t> to combating poverty.</a:t>
            </a:r>
          </a:p>
          <a:p>
            <a:endParaRPr lang="en-US" sz="2200" dirty="0"/>
          </a:p>
          <a:p>
            <a:r>
              <a:rPr lang="en-US" sz="2200" b="1" dirty="0" smtClean="0"/>
              <a:t>Costing</a:t>
            </a:r>
            <a:r>
              <a:rPr lang="en-US" sz="2200" dirty="0" smtClean="0"/>
              <a:t> MDGs requires </a:t>
            </a:r>
            <a:r>
              <a:rPr lang="en-US" sz="2200" b="1" dirty="0" smtClean="0"/>
              <a:t>too many assumptions</a:t>
            </a:r>
            <a:r>
              <a:rPr lang="en-US" sz="2200" dirty="0" smtClean="0"/>
              <a:t> (WDR 2004), and is </a:t>
            </a:r>
            <a:r>
              <a:rPr lang="en-US" sz="2200" b="1" dirty="0" smtClean="0"/>
              <a:t>not the objective</a:t>
            </a:r>
            <a:r>
              <a:rPr lang="en-US" sz="2200" dirty="0" smtClean="0"/>
              <a:t> of this exercise.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C636-5E1C-42CC-8D7F-BF65897A77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5000" b="1" dirty="0" smtClean="0"/>
              <a:t>The SDG Financing Challenge</a:t>
            </a:r>
            <a:endParaRPr lang="en-US" sz="5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743433"/>
              </p:ext>
            </p:extLst>
          </p:nvPr>
        </p:nvGraphicFramePr>
        <p:xfrm>
          <a:off x="457200" y="16462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702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84" y="228600"/>
            <a:ext cx="8696632" cy="732504"/>
          </a:xfrm>
        </p:spPr>
        <p:txBody>
          <a:bodyPr>
            <a:noAutofit/>
          </a:bodyPr>
          <a:lstStyle/>
          <a:p>
            <a:r>
              <a:rPr lang="en-US" sz="4900" b="1" dirty="0" smtClean="0"/>
              <a:t>Critical </a:t>
            </a:r>
            <a:r>
              <a:rPr lang="en-US" sz="4900" b="1" dirty="0"/>
              <a:t>Components of FFD</a:t>
            </a:r>
          </a:p>
        </p:txBody>
      </p:sp>
      <p:sp>
        <p:nvSpPr>
          <p:cNvPr id="12" name="Freeform 11"/>
          <p:cNvSpPr/>
          <p:nvPr/>
        </p:nvSpPr>
        <p:spPr>
          <a:xfrm>
            <a:off x="5215178" y="3611230"/>
            <a:ext cx="2470597" cy="2146791"/>
          </a:xfrm>
          <a:custGeom>
            <a:avLst/>
            <a:gdLst>
              <a:gd name="connsiteX0" fmla="*/ 0 w 2032405"/>
              <a:gd name="connsiteY0" fmla="*/ 1016203 h 2032405"/>
              <a:gd name="connsiteX1" fmla="*/ 1016203 w 2032405"/>
              <a:gd name="connsiteY1" fmla="*/ 0 h 2032405"/>
              <a:gd name="connsiteX2" fmla="*/ 2032406 w 2032405"/>
              <a:gd name="connsiteY2" fmla="*/ 1016203 h 2032405"/>
              <a:gd name="connsiteX3" fmla="*/ 1016203 w 2032405"/>
              <a:gd name="connsiteY3" fmla="*/ 2032406 h 2032405"/>
              <a:gd name="connsiteX4" fmla="*/ 0 w 2032405"/>
              <a:gd name="connsiteY4" fmla="*/ 1016203 h 203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405" h="2032405">
                <a:moveTo>
                  <a:pt x="0" y="1016203"/>
                </a:moveTo>
                <a:cubicBezTo>
                  <a:pt x="0" y="454970"/>
                  <a:pt x="454970" y="0"/>
                  <a:pt x="1016203" y="0"/>
                </a:cubicBezTo>
                <a:cubicBezTo>
                  <a:pt x="1577436" y="0"/>
                  <a:pt x="2032406" y="454970"/>
                  <a:pt x="2032406" y="1016203"/>
                </a:cubicBezTo>
                <a:cubicBezTo>
                  <a:pt x="2032406" y="1577436"/>
                  <a:pt x="1577436" y="2032406"/>
                  <a:pt x="1016203" y="2032406"/>
                </a:cubicBezTo>
                <a:cubicBezTo>
                  <a:pt x="454970" y="2032406"/>
                  <a:pt x="0" y="1577436"/>
                  <a:pt x="0" y="1016203"/>
                </a:cubicBez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1769" tIns="321769" rIns="321769" bIns="321769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 smtClean="0"/>
              <a:t>FDI, remittances, philanthropic finance</a:t>
            </a:r>
          </a:p>
        </p:txBody>
      </p:sp>
      <p:sp>
        <p:nvSpPr>
          <p:cNvPr id="14" name="Freeform 13"/>
          <p:cNvSpPr/>
          <p:nvPr/>
        </p:nvSpPr>
        <p:spPr>
          <a:xfrm>
            <a:off x="5073204" y="1143000"/>
            <a:ext cx="2590800" cy="2209800"/>
          </a:xfrm>
          <a:custGeom>
            <a:avLst/>
            <a:gdLst>
              <a:gd name="connsiteX0" fmla="*/ 0 w 2032405"/>
              <a:gd name="connsiteY0" fmla="*/ 1016203 h 2032405"/>
              <a:gd name="connsiteX1" fmla="*/ 1016203 w 2032405"/>
              <a:gd name="connsiteY1" fmla="*/ 0 h 2032405"/>
              <a:gd name="connsiteX2" fmla="*/ 2032406 w 2032405"/>
              <a:gd name="connsiteY2" fmla="*/ 1016203 h 2032405"/>
              <a:gd name="connsiteX3" fmla="*/ 1016203 w 2032405"/>
              <a:gd name="connsiteY3" fmla="*/ 2032406 h 2032405"/>
              <a:gd name="connsiteX4" fmla="*/ 0 w 2032405"/>
              <a:gd name="connsiteY4" fmla="*/ 1016203 h 203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405" h="2032405">
                <a:moveTo>
                  <a:pt x="0" y="1016203"/>
                </a:moveTo>
                <a:cubicBezTo>
                  <a:pt x="0" y="454970"/>
                  <a:pt x="454970" y="0"/>
                  <a:pt x="1016203" y="0"/>
                </a:cubicBezTo>
                <a:cubicBezTo>
                  <a:pt x="1577436" y="0"/>
                  <a:pt x="2032406" y="454970"/>
                  <a:pt x="2032406" y="1016203"/>
                </a:cubicBezTo>
                <a:cubicBezTo>
                  <a:pt x="2032406" y="1577436"/>
                  <a:pt x="1577436" y="2032406"/>
                  <a:pt x="1016203" y="2032406"/>
                </a:cubicBezTo>
                <a:cubicBezTo>
                  <a:pt x="454970" y="2032406"/>
                  <a:pt x="0" y="1577436"/>
                  <a:pt x="0" y="1016203"/>
                </a:cubicBez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1769" tIns="321769" rIns="321769" bIns="321769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/>
              <a:t>Better Access to Finance, PPPs, Bond Markets</a:t>
            </a:r>
            <a:endParaRPr lang="en-US" kern="1200" dirty="0"/>
          </a:p>
        </p:txBody>
      </p:sp>
      <p:sp>
        <p:nvSpPr>
          <p:cNvPr id="16" name="Freeform 15"/>
          <p:cNvSpPr/>
          <p:nvPr/>
        </p:nvSpPr>
        <p:spPr>
          <a:xfrm>
            <a:off x="1981200" y="1219200"/>
            <a:ext cx="2438400" cy="2133600"/>
          </a:xfrm>
          <a:custGeom>
            <a:avLst/>
            <a:gdLst>
              <a:gd name="connsiteX0" fmla="*/ 0 w 2032405"/>
              <a:gd name="connsiteY0" fmla="*/ 1016203 h 2032405"/>
              <a:gd name="connsiteX1" fmla="*/ 1016203 w 2032405"/>
              <a:gd name="connsiteY1" fmla="*/ 0 h 2032405"/>
              <a:gd name="connsiteX2" fmla="*/ 2032406 w 2032405"/>
              <a:gd name="connsiteY2" fmla="*/ 1016203 h 2032405"/>
              <a:gd name="connsiteX3" fmla="*/ 1016203 w 2032405"/>
              <a:gd name="connsiteY3" fmla="*/ 2032406 h 2032405"/>
              <a:gd name="connsiteX4" fmla="*/ 0 w 2032405"/>
              <a:gd name="connsiteY4" fmla="*/ 1016203 h 203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405" h="2032405">
                <a:moveTo>
                  <a:pt x="0" y="1016203"/>
                </a:moveTo>
                <a:cubicBezTo>
                  <a:pt x="0" y="454970"/>
                  <a:pt x="454970" y="0"/>
                  <a:pt x="1016203" y="0"/>
                </a:cubicBezTo>
                <a:cubicBezTo>
                  <a:pt x="1577436" y="0"/>
                  <a:pt x="2032406" y="454970"/>
                  <a:pt x="2032406" y="1016203"/>
                </a:cubicBezTo>
                <a:cubicBezTo>
                  <a:pt x="2032406" y="1577436"/>
                  <a:pt x="1577436" y="2032406"/>
                  <a:pt x="1016203" y="2032406"/>
                </a:cubicBezTo>
                <a:cubicBezTo>
                  <a:pt x="454970" y="2032406"/>
                  <a:pt x="0" y="1577436"/>
                  <a:pt x="0" y="1016203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1769" tIns="321769" rIns="321769" bIns="321769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/>
              <a:t>Improving</a:t>
            </a:r>
            <a:r>
              <a:rPr lang="en-US" kern="1200" dirty="0" smtClean="0"/>
              <a:t> domestic resource mobilization </a:t>
            </a:r>
            <a:endParaRPr lang="en-US" kern="1200" dirty="0"/>
          </a:p>
        </p:txBody>
      </p:sp>
      <p:sp>
        <p:nvSpPr>
          <p:cNvPr id="17" name="Freeform 16"/>
          <p:cNvSpPr/>
          <p:nvPr/>
        </p:nvSpPr>
        <p:spPr>
          <a:xfrm>
            <a:off x="1981200" y="3581400"/>
            <a:ext cx="2468453" cy="2133600"/>
          </a:xfrm>
          <a:custGeom>
            <a:avLst/>
            <a:gdLst>
              <a:gd name="connsiteX0" fmla="*/ 0 w 2032405"/>
              <a:gd name="connsiteY0" fmla="*/ 1016203 h 2032405"/>
              <a:gd name="connsiteX1" fmla="*/ 1016203 w 2032405"/>
              <a:gd name="connsiteY1" fmla="*/ 0 h 2032405"/>
              <a:gd name="connsiteX2" fmla="*/ 2032406 w 2032405"/>
              <a:gd name="connsiteY2" fmla="*/ 1016203 h 2032405"/>
              <a:gd name="connsiteX3" fmla="*/ 1016203 w 2032405"/>
              <a:gd name="connsiteY3" fmla="*/ 2032406 h 2032405"/>
              <a:gd name="connsiteX4" fmla="*/ 0 w 2032405"/>
              <a:gd name="connsiteY4" fmla="*/ 1016203 h 203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405" h="2032405">
                <a:moveTo>
                  <a:pt x="0" y="1016203"/>
                </a:moveTo>
                <a:cubicBezTo>
                  <a:pt x="0" y="454970"/>
                  <a:pt x="454970" y="0"/>
                  <a:pt x="1016203" y="0"/>
                </a:cubicBezTo>
                <a:cubicBezTo>
                  <a:pt x="1577436" y="0"/>
                  <a:pt x="2032406" y="454970"/>
                  <a:pt x="2032406" y="1016203"/>
                </a:cubicBezTo>
                <a:cubicBezTo>
                  <a:pt x="2032406" y="1577436"/>
                  <a:pt x="1577436" y="2032406"/>
                  <a:pt x="1016203" y="2032406"/>
                </a:cubicBezTo>
                <a:cubicBezTo>
                  <a:pt x="454970" y="2032406"/>
                  <a:pt x="0" y="1577436"/>
                  <a:pt x="0" y="1016203"/>
                </a:cubicBezTo>
                <a:close/>
              </a:path>
            </a:pathLst>
          </a:cu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1769" tIns="321769" rIns="321769" bIns="321769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 smtClean="0"/>
              <a:t>Better and Smarter Aid</a:t>
            </a:r>
            <a:endParaRPr lang="en-US" kern="1200" dirty="0"/>
          </a:p>
        </p:txBody>
      </p:sp>
      <p:sp>
        <p:nvSpPr>
          <p:cNvPr id="3" name="Rectangle 2"/>
          <p:cNvSpPr/>
          <p:nvPr/>
        </p:nvSpPr>
        <p:spPr>
          <a:xfrm>
            <a:off x="1066800" y="6096000"/>
            <a:ext cx="7239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Supportive Framework for Development Cooperation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64" y="6660332"/>
            <a:ext cx="22837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Financing Development Post-2015, World Bank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3681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18" y="381000"/>
            <a:ext cx="8988706" cy="838200"/>
          </a:xfrm>
        </p:spPr>
        <p:txBody>
          <a:bodyPr>
            <a:normAutofit/>
          </a:bodyPr>
          <a:lstStyle/>
          <a:p>
            <a:r>
              <a:rPr lang="en-US" sz="4000" b="1" dirty="0"/>
              <a:t>Net capital flows to developing countries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D936-F1D2-423E-92F0-3C50BB7ED6CC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09571" y="1628315"/>
            <a:ext cx="4416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Estimated world </a:t>
            </a:r>
            <a:r>
              <a:rPr lang="en-US" sz="1600" b="1" dirty="0">
                <a:solidFill>
                  <a:schemeClr val="tx2"/>
                </a:solidFill>
                <a:latin typeface="Calibri Light" panose="020F0302020204030204" pitchFamily="34" charset="0"/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nward FDI flows to developing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economies by sector and industry 2009-2011*</a:t>
            </a:r>
            <a:endParaRPr lang="en-US" sz="16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468499"/>
            <a:ext cx="3200400" cy="335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1626709"/>
            <a:ext cx="3381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  <a:latin typeface="Calibri Light" panose="020F0302020204030204" pitchFamily="34" charset="0"/>
              </a:rPr>
              <a:t>Net capital flows to developing countries in 2012 ($ billions)</a:t>
            </a:r>
            <a:endParaRPr lang="en-US" sz="1600" b="1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894" y="6657945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World Bank – World Development Indicators Database, 2014.</a:t>
            </a:r>
            <a:endParaRPr lang="en-US" sz="7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446728"/>
            <a:ext cx="5334000" cy="371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785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839200" cy="838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Financing Flows by Type of Finance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D936-F1D2-423E-92F0-3C50BB7ED6CC}" type="slidenum">
              <a:rPr lang="en-US" smtClean="0"/>
              <a:t>17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0257" y="1524000"/>
            <a:ext cx="4399344" cy="395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917" y="1524000"/>
            <a:ext cx="4869084" cy="395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-2894" y="6657945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Report </a:t>
            </a:r>
            <a:r>
              <a:rPr lang="en-US" sz="700" dirty="0"/>
              <a:t>of the </a:t>
            </a:r>
            <a:r>
              <a:rPr lang="en-US" sz="700" dirty="0" smtClean="0"/>
              <a:t>Intergovernmental Committee </a:t>
            </a:r>
            <a:r>
              <a:rPr lang="en-US" sz="700" dirty="0"/>
              <a:t>of Experts on Sustainable Development </a:t>
            </a:r>
            <a:r>
              <a:rPr lang="en-US" sz="700" dirty="0" smtClean="0"/>
              <a:t>Financing (2014), United Nations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05403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53" y="1371600"/>
            <a:ext cx="6553200" cy="4665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953" y="228600"/>
            <a:ext cx="89154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Optimizing Financing for Development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AB4E-FE6E-4DA9-966A-7B50785DDE9B}" type="slidenum">
              <a:rPr lang="en-US" smtClean="0"/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2894" y="6673334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Report </a:t>
            </a:r>
            <a:r>
              <a:rPr lang="en-US" sz="700" dirty="0"/>
              <a:t>of the </a:t>
            </a:r>
            <a:r>
              <a:rPr lang="en-US" sz="700" dirty="0" smtClean="0"/>
              <a:t>Intergovernmental Committee </a:t>
            </a:r>
            <a:r>
              <a:rPr lang="en-US" sz="700" dirty="0"/>
              <a:t>of Experts on Sustainable Development </a:t>
            </a:r>
            <a:r>
              <a:rPr lang="en-US" sz="700" dirty="0" smtClean="0"/>
              <a:t>Financing (2014), United Nations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0326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29" y="304800"/>
            <a:ext cx="8991600" cy="16002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Supporting Country-Level Implementation 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Specific Country Needs Require Flexibility in Financing Options</a:t>
            </a:r>
            <a:endParaRPr lang="en-US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2057400"/>
            <a:ext cx="6974308" cy="4279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7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32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 Millennium Development Goals (MDGs)</a:t>
            </a:r>
            <a:endParaRPr lang="en-US" b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05075"/>
            <a:ext cx="1524000" cy="1524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D936-F1D2-423E-92F0-3C50BB7ED6CC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505075"/>
            <a:ext cx="1524000" cy="152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25" y="2514600"/>
            <a:ext cx="1524000" cy="152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505075"/>
            <a:ext cx="1524000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355432"/>
            <a:ext cx="1524000" cy="152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355432"/>
            <a:ext cx="1524000" cy="1524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343400"/>
            <a:ext cx="1524000" cy="152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34340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3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alibri" pitchFamily="34" charset="0"/>
                <a:ea typeface="MS PGothic" pitchFamily="34" charset="-128"/>
                <a:cs typeface="+mn-cs"/>
              </a:rPr>
              <a:t>The World Bank Group (WBG) </a:t>
            </a:r>
            <a:r>
              <a:rPr lang="en-US" b="1" dirty="0">
                <a:latin typeface="Calibri" pitchFamily="34" charset="0"/>
                <a:ea typeface="MS PGothic" pitchFamily="34" charset="-128"/>
                <a:cs typeface="+mn-cs"/>
              </a:rPr>
              <a:t>Goals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152" y="1524000"/>
            <a:ext cx="367025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181600"/>
            <a:ext cx="4281723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6" y="1752600"/>
            <a:ext cx="36099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37879"/>
            <a:ext cx="2362200" cy="257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7" y="4042321"/>
            <a:ext cx="2209085" cy="260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37879"/>
            <a:ext cx="2234941" cy="254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55" y="4042320"/>
            <a:ext cx="2276475" cy="260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399" y="4042320"/>
            <a:ext cx="2157553" cy="260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341" y="103607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The World Bank Group</a:t>
            </a:r>
          </a:p>
          <a:p>
            <a:pPr algn="ctr"/>
            <a:r>
              <a:rPr lang="en-US" sz="2400" dirty="0" smtClean="0"/>
              <a:t>World Bank (IBRD and IDA) + IFC + MIGA + ICSID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429000" y="1905000"/>
            <a:ext cx="1452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Commitments: $18.60</a:t>
            </a:r>
          </a:p>
          <a:p>
            <a:endParaRPr lang="en-US" sz="1200" i="1" dirty="0" smtClean="0"/>
          </a:p>
          <a:p>
            <a:r>
              <a:rPr lang="en-US" sz="1200" i="1" dirty="0" smtClean="0"/>
              <a:t>Disbursements: $18.76</a:t>
            </a:r>
            <a:endParaRPr lang="en-US" sz="1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416541" y="1905000"/>
            <a:ext cx="1452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Commitments: $22.24</a:t>
            </a:r>
          </a:p>
          <a:p>
            <a:endParaRPr lang="en-US" sz="1200" i="1" dirty="0" smtClean="0"/>
          </a:p>
          <a:p>
            <a:r>
              <a:rPr lang="en-US" sz="1200" i="1" dirty="0" smtClean="0"/>
              <a:t>Disbursements: $13.43</a:t>
            </a:r>
            <a:endParaRPr lang="en-US" sz="1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98342" y="4837249"/>
            <a:ext cx="1257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Commitments: $17.26</a:t>
            </a:r>
          </a:p>
          <a:p>
            <a:r>
              <a:rPr lang="en-US" sz="1200" i="1" dirty="0" smtClean="0"/>
              <a:t>Disbursements: $8.90</a:t>
            </a:r>
            <a:endParaRPr lang="en-US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38952" y="4929581"/>
            <a:ext cx="939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Gross issuance: $3.16</a:t>
            </a:r>
          </a:p>
          <a:p>
            <a:endParaRPr lang="en-US" sz="1200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435756" y="217673"/>
            <a:ext cx="2611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Commitments: $65.58</a:t>
            </a:r>
          </a:p>
          <a:p>
            <a:r>
              <a:rPr lang="en-US" sz="1200" i="1" dirty="0" smtClean="0"/>
              <a:t>Disbursements: $44.40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621790"/>
            <a:ext cx="1788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In billions of dollars, FY 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99530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24"/>
            <a:ext cx="8229600" cy="1143000"/>
          </a:xfrm>
        </p:spPr>
        <p:txBody>
          <a:bodyPr/>
          <a:lstStyle/>
          <a:p>
            <a:r>
              <a:rPr lang="en-US" b="1" dirty="0" smtClean="0"/>
              <a:t>WBG Global Commitments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13810"/>
          <a:stretch/>
        </p:blipFill>
        <p:spPr bwMode="auto">
          <a:xfrm>
            <a:off x="555584" y="1143000"/>
            <a:ext cx="7902616" cy="5419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201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The WBG is Ready to Enhance its Partnerships through Finance and Knowledge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WBG is </a:t>
            </a:r>
            <a:r>
              <a:rPr lang="en-US" dirty="0" smtClean="0"/>
              <a:t>well </a:t>
            </a:r>
            <a:r>
              <a:rPr lang="en-US" dirty="0"/>
              <a:t>positioned to implement the SDGs.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has </a:t>
            </a:r>
            <a:r>
              <a:rPr lang="en-US" dirty="0"/>
              <a:t>just undergone a major transformation that puts in place a structure that is fully aligned with the implementation challenges/opportunities of the SDGs.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 the finance side, the IBRD’s </a:t>
            </a:r>
            <a:r>
              <a:rPr lang="en-US" dirty="0"/>
              <a:t>financial “margins for maneuver</a:t>
            </a:r>
            <a:r>
              <a:rPr lang="en-US" dirty="0" smtClean="0"/>
              <a:t>” have been overhauled, substantial increases in </a:t>
            </a:r>
            <a:r>
              <a:rPr lang="en-US" dirty="0"/>
              <a:t>IDA’s funding, reformed and aligned </a:t>
            </a:r>
            <a:r>
              <a:rPr lang="en-US" dirty="0" smtClean="0"/>
              <a:t>trust </a:t>
            </a:r>
            <a:r>
              <a:rPr lang="en-US" dirty="0"/>
              <a:t>funds. With the One WBG </a:t>
            </a:r>
            <a:r>
              <a:rPr lang="en-US" dirty="0" smtClean="0"/>
              <a:t>approach, there is strong </a:t>
            </a:r>
            <a:r>
              <a:rPr lang="en-US" dirty="0"/>
              <a:t>capacity to leverage </a:t>
            </a:r>
            <a:r>
              <a:rPr lang="en-US" dirty="0" smtClean="0"/>
              <a:t>different sources of finance - </a:t>
            </a:r>
            <a:r>
              <a:rPr lang="en-US" dirty="0"/>
              <a:t>we are getting more effective at doing that with the private sector in particular.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newly established Global Practices largely reflect the issue areas covered by the SDGs.</a:t>
            </a:r>
          </a:p>
          <a:p>
            <a:endParaRPr lang="en-US" dirty="0" smtClean="0"/>
          </a:p>
          <a:p>
            <a:r>
              <a:rPr lang="en-US" dirty="0" smtClean="0"/>
              <a:t>More importantly, the emphasis on cross-Practice, i.e. inter-</a:t>
            </a:r>
            <a:r>
              <a:rPr lang="en-US" dirty="0" err="1" smtClean="0"/>
              <a:t>sectoral</a:t>
            </a:r>
            <a:r>
              <a:rPr lang="en-US" dirty="0"/>
              <a:t> </a:t>
            </a:r>
            <a:r>
              <a:rPr lang="en-US" dirty="0" smtClean="0"/>
              <a:t>linkages, is at the core of the SDG agenda.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AB4E-FE6E-4DA9-966A-7B50785DDE9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57"/>
            <a:ext cx="8991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Proposed Goals and WBG Organization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035165"/>
              </p:ext>
            </p:extLst>
          </p:nvPr>
        </p:nvGraphicFramePr>
        <p:xfrm>
          <a:off x="152400" y="914400"/>
          <a:ext cx="8915400" cy="5813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5105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SDG Issue Areas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GPs </a:t>
                      </a:r>
                      <a:r>
                        <a:rPr lang="en-US" sz="1600" baseline="0" dirty="0" smtClean="0"/>
                        <a:t>, </a:t>
                      </a:r>
                      <a:r>
                        <a:rPr lang="en-US" sz="1600" dirty="0" smtClean="0"/>
                        <a:t>CCSAs and other </a:t>
                      </a:r>
                      <a:r>
                        <a:rPr lang="en-US" sz="1600" baseline="0" dirty="0" smtClean="0"/>
                        <a:t>WBG units</a:t>
                      </a:r>
                      <a:endParaRPr lang="en-US" sz="16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Poverty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Poverty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Hunger, food</a:t>
                      </a:r>
                      <a:r>
                        <a:rPr lang="en-US" sz="1200" baseline="0" dirty="0" smtClean="0"/>
                        <a:t> security and nutrition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Agriculture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Health</a:t>
                      </a:r>
                      <a:r>
                        <a:rPr lang="en-US" sz="1200" baseline="0" dirty="0" smtClean="0"/>
                        <a:t>y lives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Health,</a:t>
                      </a:r>
                      <a:r>
                        <a:rPr lang="en-US" sz="1200" baseline="0" dirty="0" smtClean="0"/>
                        <a:t> Nutrition and Population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Quality education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Education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Gender</a:t>
                      </a:r>
                      <a:r>
                        <a:rPr lang="en-US" sz="1200" baseline="0" dirty="0" smtClean="0"/>
                        <a:t> equality and empowerment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Gender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Water and sanitation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Water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Affordable</a:t>
                      </a:r>
                      <a:r>
                        <a:rPr lang="en-US" sz="1200" baseline="0" dirty="0" smtClean="0"/>
                        <a:t> and sustainable e</a:t>
                      </a:r>
                      <a:r>
                        <a:rPr lang="en-US" sz="1200" dirty="0" smtClean="0"/>
                        <a:t>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Energy and Extractives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Inclusive and</a:t>
                      </a:r>
                      <a:r>
                        <a:rPr lang="en-US" sz="1200" baseline="0" dirty="0" smtClean="0"/>
                        <a:t> sustainable</a:t>
                      </a:r>
                      <a:r>
                        <a:rPr lang="en-US" sz="1200" dirty="0" smtClean="0"/>
                        <a:t> growth</a:t>
                      </a:r>
                      <a:r>
                        <a:rPr lang="en-US" sz="1200" baseline="0" dirty="0" smtClean="0"/>
                        <a:t> and jobs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Jobs;</a:t>
                      </a:r>
                      <a:r>
                        <a:rPr lang="en-US" sz="1200" baseline="0" dirty="0" smtClean="0"/>
                        <a:t> Social Protection and Labor</a:t>
                      </a:r>
                      <a:endParaRPr lang="en-US" sz="1200" dirty="0"/>
                    </a:p>
                  </a:txBody>
                  <a:tcPr/>
                </a:tc>
              </a:tr>
              <a:tr h="44161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Infrastructure</a:t>
                      </a:r>
                      <a:r>
                        <a:rPr lang="en-US" sz="1200" baseline="0" dirty="0" smtClean="0"/>
                        <a:t> and industrialization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Transportation and ICT, </a:t>
                      </a:r>
                      <a:r>
                        <a:rPr lang="en-US" sz="1200" baseline="0" dirty="0" smtClean="0"/>
                        <a:t> Public-Private Partnerships, Trade and Competitiveness, Finance and Markets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Reduced inequality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Poverty</a:t>
                      </a:r>
                      <a:r>
                        <a:rPr lang="en-US" sz="1200" smtClean="0"/>
                        <a:t>,</a:t>
                      </a:r>
                      <a:r>
                        <a:rPr lang="en-US" sz="1200" baseline="0" smtClean="0"/>
                        <a:t> Macroeconomics </a:t>
                      </a:r>
                      <a:r>
                        <a:rPr lang="en-US" sz="1200" baseline="0" dirty="0" smtClean="0"/>
                        <a:t>and Fiscal Management, DEC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Cities and human settlements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Urban, </a:t>
                      </a:r>
                      <a:r>
                        <a:rPr lang="en-US" sz="1200" baseline="0" dirty="0" smtClean="0"/>
                        <a:t> Rural and Social Development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Sustainable consumption</a:t>
                      </a:r>
                      <a:r>
                        <a:rPr lang="en-US" sz="1200" baseline="0" dirty="0" smtClean="0"/>
                        <a:t> and production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Climate Change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Combat climate</a:t>
                      </a:r>
                      <a:r>
                        <a:rPr lang="en-US" sz="1200" baseline="0" dirty="0" smtClean="0"/>
                        <a:t> change and its impacts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Climate Change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Oceans and marine resources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Environment</a:t>
                      </a:r>
                      <a:r>
                        <a:rPr lang="en-US" sz="1200" baseline="0" dirty="0" smtClean="0"/>
                        <a:t> and Natural Resources</a:t>
                      </a:r>
                      <a:endParaRPr lang="en-US" sz="1200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Terrestrial</a:t>
                      </a:r>
                      <a:r>
                        <a:rPr lang="en-US" sz="1200" baseline="0" dirty="0" smtClean="0"/>
                        <a:t> ecosystems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Environment</a:t>
                      </a:r>
                      <a:r>
                        <a:rPr lang="en-US" sz="1200" baseline="0" dirty="0" smtClean="0"/>
                        <a:t> and Natural Resources, Agriculture</a:t>
                      </a:r>
                      <a:endParaRPr lang="en-US" sz="1200" dirty="0"/>
                    </a:p>
                  </a:txBody>
                  <a:tcPr/>
                </a:tc>
              </a:tr>
              <a:tr h="44161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Peaceful</a:t>
                      </a:r>
                      <a:r>
                        <a:rPr lang="en-US" sz="1200" baseline="0" dirty="0" smtClean="0"/>
                        <a:t> and inclusive societies, justice, and institutions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Fragility,</a:t>
                      </a:r>
                      <a:r>
                        <a:rPr lang="en-US" sz="1200" baseline="0" dirty="0" smtClean="0"/>
                        <a:t> Conflict and Violence, Governance</a:t>
                      </a:r>
                      <a:endParaRPr lang="en-US" sz="1200" dirty="0"/>
                    </a:p>
                  </a:txBody>
                  <a:tcPr/>
                </a:tc>
              </a:tr>
              <a:tr h="44161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Means</a:t>
                      </a:r>
                      <a:r>
                        <a:rPr lang="en-US" sz="1200" baseline="0" dirty="0" smtClean="0"/>
                        <a:t> of implementation and global partnership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Trade</a:t>
                      </a:r>
                      <a:r>
                        <a:rPr lang="en-US" sz="1200" baseline="0" dirty="0" smtClean="0"/>
                        <a:t> and Competitiveness, Macroeconomics and Fiscal Management, Finance and Markets, DEC Data, OPCS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AB4E-FE6E-4DA9-966A-7B50785DDE9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8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"/>
            <a:ext cx="5156207" cy="6673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5540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15589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Key dimensions and challenges of financing development post-2015 </a:t>
            </a:r>
            <a:r>
              <a:rPr lang="en-GB" sz="1800" dirty="0" smtClean="0"/>
              <a:t>to address include: </a:t>
            </a:r>
          </a:p>
          <a:p>
            <a:pPr marL="0" indent="0">
              <a:buNone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r>
              <a:rPr lang="en-GB" sz="1600" i="1" dirty="0"/>
              <a:t>Domestic resource mobilization</a:t>
            </a:r>
            <a:r>
              <a:rPr lang="en-GB" sz="1600" dirty="0"/>
              <a:t>, including improving tax collection capacity, expenditure efficiency, and harnessing sustainable streams of natural resource revenue, curbing illicit financial flows, subsidy reform</a:t>
            </a:r>
            <a:r>
              <a:rPr lang="en-GB" sz="16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 lvl="1">
              <a:buFont typeface="Wingdings" pitchFamily="2" charset="2"/>
              <a:buChar char="Ø"/>
            </a:pPr>
            <a:r>
              <a:rPr lang="en-GB" sz="1600" i="1" dirty="0"/>
              <a:t>Better and smarter aid</a:t>
            </a:r>
            <a:r>
              <a:rPr lang="en-GB" sz="1600" dirty="0"/>
              <a:t>, including improving the impact of concessional financing and using ODA to attract private finance</a:t>
            </a:r>
            <a:r>
              <a:rPr lang="en-GB" sz="16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 lvl="1">
              <a:buFont typeface="Wingdings" pitchFamily="2" charset="2"/>
              <a:buChar char="Ø"/>
            </a:pPr>
            <a:r>
              <a:rPr lang="en-GB" sz="1600" i="1" dirty="0"/>
              <a:t>Mobilizing domestic private finance</a:t>
            </a:r>
            <a:r>
              <a:rPr lang="en-GB" sz="1600" dirty="0"/>
              <a:t>, including creating an enabling environment for business, increasing access to finance, greater financial inclusion for households and SMEs, and building domestic capital markets</a:t>
            </a:r>
            <a:r>
              <a:rPr lang="en-GB" sz="16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 lvl="1">
              <a:buFont typeface="Wingdings" pitchFamily="2" charset="2"/>
              <a:buChar char="Ø"/>
            </a:pPr>
            <a:r>
              <a:rPr lang="en-GB" sz="1600" i="1" dirty="0"/>
              <a:t>Leveraging international private finance</a:t>
            </a:r>
            <a:r>
              <a:rPr lang="en-GB" sz="1600" dirty="0"/>
              <a:t>, including increasing access to international financial markets, and unlocking long-term finance for infrastructure, and creating regulatory environment that encourage foreign direct investment</a:t>
            </a:r>
            <a:r>
              <a:rPr lang="en-GB" sz="16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 lvl="1">
              <a:buFont typeface="Wingdings" pitchFamily="2" charset="2"/>
              <a:buChar char="Ø"/>
            </a:pPr>
            <a:r>
              <a:rPr lang="en-GB" sz="1600" i="1" u="sng" dirty="0">
                <a:hlinkClick r:id="rId2"/>
              </a:rPr>
              <a:t>Business and Development Innovations</a:t>
            </a:r>
            <a:r>
              <a:rPr lang="en-GB" sz="1600" dirty="0"/>
              <a:t>, including grafting and implementing business-led collective action initiatives, sustainable competitiveness through shared prosperity, business and development agencies/foundations innovative partnership models.</a:t>
            </a:r>
            <a:endParaRPr lang="en-US" sz="1600" dirty="0"/>
          </a:p>
          <a:p>
            <a:endParaRPr lang="en-US" sz="180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4887" y="0"/>
            <a:ext cx="8991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Ideas for Action Competition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18575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15589" cy="5867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smtClean="0"/>
              <a:t>Teams </a:t>
            </a:r>
            <a:r>
              <a:rPr lang="en-US" sz="1800" dirty="0"/>
              <a:t>are self-selected and made up of 3 to 5 members, ages ranging from 18 to 35 years old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Winners of the competition will be given an opportunity to influence the Post-2015 financing and implementation discussions , including: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Present winning proposal at the IMF/World Bank Spring Meetings in Washington DC in April 2015, and at the IMF/World Bank Annual Meetings in Lima, Peru in October 2015</a:t>
            </a:r>
          </a:p>
          <a:p>
            <a:endParaRPr lang="en-US" sz="1800" dirty="0"/>
          </a:p>
          <a:p>
            <a:r>
              <a:rPr lang="en-US" sz="1800" dirty="0" smtClean="0"/>
              <a:t>Engagement with experts from development organizations, academia, and business on finance for development Post-2015</a:t>
            </a:r>
          </a:p>
          <a:p>
            <a:endParaRPr lang="en-US" sz="1800" dirty="0"/>
          </a:p>
          <a:p>
            <a:r>
              <a:rPr lang="en-US" sz="1800" dirty="0" smtClean="0"/>
              <a:t>Participation in a boot camp, where the winners will visit a company, organization, or university to take part in specific project implementation and get hands on experience</a:t>
            </a:r>
          </a:p>
          <a:p>
            <a:endParaRPr lang="en-US" sz="1800" dirty="0" smtClean="0"/>
          </a:p>
          <a:p>
            <a:r>
              <a:rPr lang="en-US" sz="1800" dirty="0" smtClean="0"/>
              <a:t>Participation in the Wharton School of Business Executive Development Program and Knowledge Exchange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To submit your proposal, please visit: </a:t>
            </a:r>
            <a:r>
              <a:rPr lang="en-US" sz="1800" dirty="0" smtClean="0">
                <a:hlinkClick r:id="rId2"/>
              </a:rPr>
              <a:t>http://www.zicklincenter.org/#!ideascompetition/ccl3</a:t>
            </a:r>
            <a:r>
              <a:rPr lang="en-US" sz="1800" dirty="0" smtClean="0"/>
              <a:t>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4887" y="0"/>
            <a:ext cx="8991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Ideas for Action Competition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7201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Appendix 1: Detailed Timeline of FFD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AB4E-FE6E-4DA9-966A-7B50785DDE9B}" type="slidenum">
              <a:rPr lang="en-US" smtClean="0"/>
              <a:t>28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30"/>
          <a:stretch/>
        </p:blipFill>
        <p:spPr bwMode="auto">
          <a:xfrm>
            <a:off x="234950" y="1752600"/>
            <a:ext cx="8674100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4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1"/>
          <a:stretch/>
        </p:blipFill>
        <p:spPr bwMode="auto">
          <a:xfrm>
            <a:off x="49795" y="609600"/>
            <a:ext cx="9001082" cy="570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4" y="6660332"/>
            <a:ext cx="182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</a:t>
            </a:r>
            <a:r>
              <a:rPr lang="en-US" sz="700" dirty="0" err="1" smtClean="0"/>
              <a:t>Simran</a:t>
            </a:r>
            <a:r>
              <a:rPr lang="en-US" sz="700" dirty="0" smtClean="0"/>
              <a:t> </a:t>
            </a:r>
            <a:r>
              <a:rPr lang="en-US" sz="700" dirty="0" err="1" smtClean="0"/>
              <a:t>Khosla</a:t>
            </a:r>
            <a:r>
              <a:rPr lang="en-US" sz="700" dirty="0" smtClean="0"/>
              <a:t>/Global Post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862152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Calibri" pitchFamily="34" charset="0"/>
              </a:rPr>
              <a:t>The MDGs:  Still a Long Way to Go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8529629"/>
              </p:ext>
            </p:extLst>
          </p:nvPr>
        </p:nvGraphicFramePr>
        <p:xfrm>
          <a:off x="0" y="966772"/>
          <a:ext cx="9144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-2894" y="6657945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World Bank – World Development Indicators Database, 2014.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1239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Improving the Odds of Achieving the MDGs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66449"/>
              </p:ext>
            </p:extLst>
          </p:nvPr>
        </p:nvGraphicFramePr>
        <p:xfrm>
          <a:off x="457200" y="1905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278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080181"/>
              </p:ext>
            </p:extLst>
          </p:nvPr>
        </p:nvGraphicFramePr>
        <p:xfrm>
          <a:off x="393785" y="1295400"/>
          <a:ext cx="845820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191000"/>
              </a:tblGrid>
              <a:tr h="1219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Somalia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Mexico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Chad</a:t>
                      </a:r>
                      <a:endParaRPr 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Peru </a:t>
                      </a:r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Indonesia</a:t>
                      </a:r>
                      <a:endParaRPr lang="en-US" sz="24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Nepal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11" name="TextBox 10"/>
          <p:cNvSpPr txBox="1">
            <a:spLocks noChangeArrowheads="1"/>
          </p:cNvSpPr>
          <p:nvPr/>
        </p:nvSpPr>
        <p:spPr bwMode="auto">
          <a:xfrm>
            <a:off x="1183511" y="152400"/>
            <a:ext cx="6858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4000" b="1" dirty="0" smtClean="0">
                <a:solidFill>
                  <a:srgbClr val="2F2B20"/>
                </a:solidFill>
              </a:rPr>
              <a:t>MDG </a:t>
            </a:r>
            <a:r>
              <a:rPr lang="en-US" sz="4000" b="1" dirty="0">
                <a:solidFill>
                  <a:srgbClr val="2F2B20"/>
                </a:solidFill>
              </a:rPr>
              <a:t>Progress</a:t>
            </a:r>
          </a:p>
        </p:txBody>
      </p:sp>
      <p:pic>
        <p:nvPicPr>
          <p:cNvPr id="41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0" y="5595938"/>
            <a:ext cx="8337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20" y="2971800"/>
            <a:ext cx="3697017" cy="57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99" y="2971800"/>
            <a:ext cx="3626160" cy="58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21" y="1828800"/>
            <a:ext cx="3849914" cy="58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89" y="4223544"/>
            <a:ext cx="3756180" cy="6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06820" y="4187296"/>
            <a:ext cx="3728871" cy="63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80" y="1819656"/>
            <a:ext cx="3733800" cy="53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-2894" y="6657945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World Bank – World Development Indicators Database, 2014.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253859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522018"/>
              </p:ext>
            </p:extLst>
          </p:nvPr>
        </p:nvGraphicFramePr>
        <p:xfrm>
          <a:off x="400050" y="2013863"/>
          <a:ext cx="8458200" cy="2788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191000"/>
              </a:tblGrid>
              <a:tr h="14057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South Africa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Nigeria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3830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b="1" dirty="0" smtClean="0"/>
                        <a:t>Vietnam</a:t>
                      </a:r>
                      <a:endParaRPr lang="en-US" sz="24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Colombia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11" name="TextBox 10"/>
          <p:cNvSpPr txBox="1">
            <a:spLocks noChangeArrowheads="1"/>
          </p:cNvSpPr>
          <p:nvPr/>
        </p:nvSpPr>
        <p:spPr bwMode="auto">
          <a:xfrm>
            <a:off x="1219200" y="590743"/>
            <a:ext cx="6858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4000" b="1" dirty="0" smtClean="0">
                <a:solidFill>
                  <a:srgbClr val="2F2B20"/>
                </a:solidFill>
              </a:rPr>
              <a:t>MDG </a:t>
            </a:r>
            <a:r>
              <a:rPr lang="en-US" sz="4000" b="1" dirty="0">
                <a:solidFill>
                  <a:srgbClr val="2F2B20"/>
                </a:solidFill>
              </a:rPr>
              <a:t>Progress</a:t>
            </a:r>
          </a:p>
        </p:txBody>
      </p:sp>
      <p:pic>
        <p:nvPicPr>
          <p:cNvPr id="41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5595938"/>
            <a:ext cx="8337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24" y="2584972"/>
            <a:ext cx="3941762" cy="618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4" y="2590800"/>
            <a:ext cx="3909483" cy="61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" y="4038600"/>
            <a:ext cx="3909483" cy="575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158" y="3992744"/>
            <a:ext cx="3886200" cy="621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-2894" y="6657945"/>
            <a:ext cx="922309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Source: World Bank – World Development Indicators Database, 2014.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09582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51509917"/>
              </p:ext>
            </p:extLst>
          </p:nvPr>
        </p:nvGraphicFramePr>
        <p:xfrm>
          <a:off x="535624" y="2257425"/>
          <a:ext cx="8246426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857500"/>
            <a:ext cx="8229600" cy="1143000"/>
          </a:xfrm>
        </p:spPr>
        <p:txBody>
          <a:bodyPr>
            <a:noAutofit/>
          </a:bodyPr>
          <a:lstStyle/>
          <a:p>
            <a:r>
              <a:rPr lang="en-US" sz="3700" b="1" dirty="0" smtClean="0">
                <a:latin typeface="Calibri" panose="020F0502020204030204" pitchFamily="34" charset="0"/>
              </a:rPr>
              <a:t>From Millennium Development Goals (MDGs) to Sustainable Development  Goals (SDGs)</a:t>
            </a:r>
            <a:endParaRPr lang="en-US" sz="3700" b="1" dirty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D936-F1D2-423E-92F0-3C50BB7ED6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52400" y="914400"/>
            <a:ext cx="8991600" cy="579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End poverty in all its forms everywhere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End hunger, achieve food security and improved nutrition, and promote sustainable agriculture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Ensure healthy lives and promote well-being for all at all ages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Ensure inclusive and equitable quality education and promote life-long learning opportunities for all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Achieve gender equality and empower all women and girls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Ensure availability and sustainable management of water and sanitation for all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Ensure access to affordable, reliable, sustainable, and modern energy for all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Promote sustained, inclusive and sustainable economic growth, full and productive employment and decent work for all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Build resilient infrastructure, promote inclusive and sustainable industrialization and foster innovation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Reduce inequality within and among countries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Make cities and human settlements inclusive, safe, resilient and sustainable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Ensure sustainable consumption and production patterns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Take urgent action to combat climate change and its impacts*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Conserve and sustainably use the oceans, seas and marine resources for sustainable development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Protect, restore and promote sustainable use of terrestrial ecosystems, sustainably manage forests, combat desertification, and halt and reverse land degradation and halt biodiversity loss 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Promote peaceful and inclusive societies for sustainable development, provide access to justice for all and build effective, accountable and inclusive institutions at all levels </a:t>
            </a:r>
          </a:p>
          <a:p>
            <a:pPr marL="274320" indent="-274320">
              <a:buFont typeface="+mj-lt"/>
              <a:buAutoNum type="arabicPeriod"/>
            </a:pPr>
            <a:r>
              <a:rPr lang="en-US" sz="1550" dirty="0" smtClean="0"/>
              <a:t>Strengthen the means of implementation and revitalize the global partnership for sustainable development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0D936-F1D2-423E-92F0-3C50BB7ED6CC}" type="slidenum">
              <a:rPr lang="en-US" smtClean="0"/>
              <a:t>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991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tx1"/>
                </a:solidFill>
              </a:rPr>
              <a:t>Proposed Sustainable </a:t>
            </a:r>
            <a:r>
              <a:rPr lang="en-US" sz="3600" b="1" dirty="0" smtClean="0">
                <a:solidFill>
                  <a:schemeClr val="tx1"/>
                </a:solidFill>
              </a:rPr>
              <a:t>Development </a:t>
            </a:r>
            <a:r>
              <a:rPr lang="en-US" sz="3600" b="1" dirty="0">
                <a:solidFill>
                  <a:schemeClr val="tx1"/>
                </a:solidFill>
              </a:rPr>
              <a:t>Goals (SDGs)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4" y="6660332"/>
            <a:ext cx="182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Source: UN Open Working Group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0494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</TotalTime>
  <Words>1817</Words>
  <Application>Microsoft Office PowerPoint</Application>
  <PresentationFormat>On-screen Show (4:3)</PresentationFormat>
  <Paragraphs>250</Paragraphs>
  <Slides>28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On the Post-2015  Development Agenda and  the Financing Challenge</vt:lpstr>
      <vt:lpstr>The Millennium Development Goals (MDGs)</vt:lpstr>
      <vt:lpstr>PowerPoint Presentation</vt:lpstr>
      <vt:lpstr>PowerPoint Presentation</vt:lpstr>
      <vt:lpstr>Improving the Odds of Achieving the MDGs</vt:lpstr>
      <vt:lpstr>PowerPoint Presentation</vt:lpstr>
      <vt:lpstr>PowerPoint Presentation</vt:lpstr>
      <vt:lpstr>From Millennium Development Goals (MDGs) to Sustainable Development  Goals (SDGs)</vt:lpstr>
      <vt:lpstr>PowerPoint Presentation</vt:lpstr>
      <vt:lpstr>How Will We Meet Our Sustainable Development Goals?</vt:lpstr>
      <vt:lpstr>PowerPoint Presentation</vt:lpstr>
      <vt:lpstr>Important Engagements on Finance for Development</vt:lpstr>
      <vt:lpstr>Lessons from the existing MDG framework</vt:lpstr>
      <vt:lpstr>The SDG Financing Challenge</vt:lpstr>
      <vt:lpstr>Critical Components of FFD</vt:lpstr>
      <vt:lpstr>Net capital flows to developing countries</vt:lpstr>
      <vt:lpstr>Financing Flows by Type of Finance</vt:lpstr>
      <vt:lpstr>Optimizing Financing for Development</vt:lpstr>
      <vt:lpstr>Supporting Country-Level Implementation :  Specific Country Needs Require Flexibility in Financing Options</vt:lpstr>
      <vt:lpstr>The World Bank Group (WBG) Goals</vt:lpstr>
      <vt:lpstr>PowerPoint Presentation</vt:lpstr>
      <vt:lpstr>WBG Global Commitments</vt:lpstr>
      <vt:lpstr>The WBG is Ready to Enhance its Partnerships through Finance and Knowledge</vt:lpstr>
      <vt:lpstr>Proposed Goals and WBG Organization</vt:lpstr>
      <vt:lpstr>PowerPoint Presentation</vt:lpstr>
      <vt:lpstr>Ideas for Action Competition</vt:lpstr>
      <vt:lpstr>Ideas for Action Competition</vt:lpstr>
      <vt:lpstr>Appendix 1: Detailed Timeline of FFD Milestones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Farida Wael Aboulmagd</dc:creator>
  <cp:lastModifiedBy>Demet Cabbar</cp:lastModifiedBy>
  <cp:revision>49</cp:revision>
  <cp:lastPrinted>2014-11-12T23:49:29Z</cp:lastPrinted>
  <dcterms:created xsi:type="dcterms:W3CDTF">2014-10-28T14:57:44Z</dcterms:created>
  <dcterms:modified xsi:type="dcterms:W3CDTF">2014-12-01T17:27:29Z</dcterms:modified>
</cp:coreProperties>
</file>