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7" r:id="rId2"/>
    <p:sldId id="258" r:id="rId3"/>
    <p:sldId id="295" r:id="rId4"/>
    <p:sldId id="261" r:id="rId5"/>
    <p:sldId id="259" r:id="rId6"/>
    <p:sldId id="269" r:id="rId7"/>
    <p:sldId id="270" r:id="rId8"/>
    <p:sldId id="271" r:id="rId9"/>
    <p:sldId id="265" r:id="rId10"/>
    <p:sldId id="262" r:id="rId11"/>
    <p:sldId id="266" r:id="rId12"/>
    <p:sldId id="267"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6" r:id="rId35"/>
    <p:sldId id="293" r:id="rId36"/>
    <p:sldId id="325" r:id="rId37"/>
    <p:sldId id="298" r:id="rId38"/>
    <p:sldId id="300" r:id="rId39"/>
    <p:sldId id="301" r:id="rId40"/>
    <p:sldId id="302" r:id="rId41"/>
    <p:sldId id="304" r:id="rId42"/>
    <p:sldId id="305" r:id="rId43"/>
    <p:sldId id="306" r:id="rId44"/>
    <p:sldId id="307" r:id="rId45"/>
    <p:sldId id="308" r:id="rId46"/>
    <p:sldId id="309" r:id="rId47"/>
    <p:sldId id="310" r:id="rId48"/>
    <p:sldId id="311" r:id="rId49"/>
    <p:sldId id="319" r:id="rId50"/>
    <p:sldId id="312" r:id="rId51"/>
    <p:sldId id="313" r:id="rId52"/>
    <p:sldId id="314" r:id="rId53"/>
    <p:sldId id="315" r:id="rId54"/>
    <p:sldId id="316" r:id="rId55"/>
    <p:sldId id="317" r:id="rId56"/>
    <p:sldId id="318" r:id="rId57"/>
    <p:sldId id="320" r:id="rId58"/>
    <p:sldId id="321" r:id="rId59"/>
    <p:sldId id="322" r:id="rId60"/>
    <p:sldId id="323" r:id="rId61"/>
    <p:sldId id="324"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77" autoAdjust="0"/>
    <p:restoredTop sz="94660"/>
  </p:normalViewPr>
  <p:slideViewPr>
    <p:cSldViewPr>
      <p:cViewPr>
        <p:scale>
          <a:sx n="78" d="100"/>
          <a:sy n="78" d="100"/>
        </p:scale>
        <p:origin x="-111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D07DB30-04D7-49E9-A9B8-469958E21295}" type="datetimeFigureOut">
              <a:rPr lang="en-US" smtClean="0"/>
              <a:pPr/>
              <a:t>4/19/2012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5EC5485-974B-402C-8438-D5D5496653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07DB30-04D7-49E9-A9B8-469958E21295}" type="datetimeFigureOut">
              <a:rPr lang="en-US" smtClean="0"/>
              <a:pPr/>
              <a:t>4/19/2012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5EC5485-974B-402C-8438-D5D5496653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D07DB30-04D7-49E9-A9B8-469958E21295}" type="datetimeFigureOut">
              <a:rPr lang="en-US" smtClean="0"/>
              <a:pPr/>
              <a:t>4/19/2012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5EC5485-974B-402C-8438-D5D5496653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07DB30-04D7-49E9-A9B8-469958E21295}" type="datetimeFigureOut">
              <a:rPr lang="en-US" smtClean="0"/>
              <a:pPr/>
              <a:t>4/19/2012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5EC5485-974B-402C-8438-D5D5496653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D07DB30-04D7-49E9-A9B8-469958E21295}" type="datetimeFigureOut">
              <a:rPr lang="en-US" smtClean="0"/>
              <a:pPr/>
              <a:t>4/19/2012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C5EC5485-974B-402C-8438-D5D5496653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07DB30-04D7-49E9-A9B8-469958E21295}" type="datetimeFigureOut">
              <a:rPr lang="en-US" smtClean="0"/>
              <a:pPr/>
              <a:t>4/19/2012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5EC5485-974B-402C-8438-D5D5496653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D07DB30-04D7-49E9-A9B8-469958E21295}" type="datetimeFigureOut">
              <a:rPr lang="en-US" smtClean="0"/>
              <a:pPr/>
              <a:t>4/19/2012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5EC5485-974B-402C-8438-D5D5496653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D07DB30-04D7-49E9-A9B8-469958E21295}" type="datetimeFigureOut">
              <a:rPr lang="en-US" smtClean="0"/>
              <a:pPr/>
              <a:t>4/19/2012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5EC5485-974B-402C-8438-D5D5496653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D07DB30-04D7-49E9-A9B8-469958E21295}" type="datetimeFigureOut">
              <a:rPr lang="en-US" smtClean="0"/>
              <a:pPr/>
              <a:t>4/19/2012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C5EC5485-974B-402C-8438-D5D5496653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07DB30-04D7-49E9-A9B8-469958E21295}" type="datetimeFigureOut">
              <a:rPr lang="en-US" smtClean="0"/>
              <a:pPr/>
              <a:t>4/19/2012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5EC5485-974B-402C-8438-D5D5496653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D07DB30-04D7-49E9-A9B8-469958E21295}" type="datetimeFigureOut">
              <a:rPr lang="en-US" smtClean="0"/>
              <a:pPr/>
              <a:t>4/19/2012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5EC5485-974B-402C-8438-D5D54966539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D07DB30-04D7-49E9-A9B8-469958E21295}" type="datetimeFigureOut">
              <a:rPr lang="en-US" smtClean="0"/>
              <a:pPr/>
              <a:t>4/19/2012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5EC5485-974B-402C-8438-D5D54966539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allisonwarnsley@yahoo.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reading.org/General/CurrentResearch/Standards/ProfessionalStandards2010/ProfessionalStandards2010_Committee.asp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reading.org/General/CurrentResearch/Standards/ProfessionalStandards2010/ProfessionalStandards2010_Standard1.aspx" TargetMode="External"/><Relationship Id="rId2" Type="http://schemas.openxmlformats.org/officeDocument/2006/relationships/hyperlink" Target="http://www.reading.org/General/CurrentResearch/Standards/ProfessionalStandards2010/ProfessionalStandards2010_Committee.asp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reading.org/General/CurrentResearch/Standards/ProfessionalStandards2010/ProfessionalStandards2010_Committee.aspx" TargetMode="External"/><Relationship Id="rId2" Type="http://schemas.openxmlformats.org/officeDocument/2006/relationships/hyperlink" Target="http://www.reading.org/General/CurrentResearch/Standards/ProfessionalStandards2010/ProfessionalStandards2010_Role6.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reading.org/General/CurrentResearch/Standards/ProfessionalStandards2010/ProfessionalStandards2010_Standard2.aspx" TargetMode="External"/><Relationship Id="rId2" Type="http://schemas.openxmlformats.org/officeDocument/2006/relationships/hyperlink" Target="http://www.reading.org/General/CurrentResearch/Standards/ProfessionalStandards2010/ProfessionalStandards2010_Committee.asp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reading.org/General/CurrentResearch/Standards/ProfessionalStandards2010/ProfessionalStandards2010_Committee.aspx" TargetMode="External"/><Relationship Id="rId2" Type="http://schemas.openxmlformats.org/officeDocument/2006/relationships/hyperlink" Target="http://www.reading.org/General/CurrentResearch/Standards/ProfessionalStandards2010/ProfessionalStandards2010_Standard1.aspx" TargetMode="External"/><Relationship Id="rId1" Type="http://schemas.openxmlformats.org/officeDocument/2006/relationships/slideLayout" Target="../slideLayouts/slideLayout2.xml"/><Relationship Id="rId4" Type="http://schemas.openxmlformats.org/officeDocument/2006/relationships/hyperlink" Target="http://www.reading.org/General/CurrentResearch/Standards/ProfessionalStandards2010/ProfessionalStandards2010_Standard2.asp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reading.org/General/CurrentResearch/Standards/ProfessionalStandards2010/ProfessionalStandards2010_Standard4.aspx" TargetMode="External"/><Relationship Id="rId2" Type="http://schemas.openxmlformats.org/officeDocument/2006/relationships/hyperlink" Target="http://www.reading.org/General/CurrentResearch/Standards/ProfessionalStandards2010/ProfessionalStandards2010_Committee.asp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RE%20311%20Final%20Exam%20Project.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Bryant%20revised%20RE%20311syllabu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hyperlink" Target="file:///F:\Literacy%20Education%20for%20the%2021st%20Century%20(Re%20311).rtf" TargetMode="External"/><Relationship Id="rId2" Type="http://schemas.openxmlformats.org/officeDocument/2006/relationships/hyperlink" Target="file:///F:\Making%20the%20Most%20of%20Assessments%20to%20Inform%20Instruction%20(Re%20311).rt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8" Type="http://schemas.openxmlformats.org/officeDocument/2006/relationships/hyperlink" Target="file:///F:\Context%20Clues.rtf" TargetMode="External"/><Relationship Id="rId3" Type="http://schemas.openxmlformats.org/officeDocument/2006/relationships/hyperlink" Target="file:///F:\Sequential%20Order%20Day%201.docx" TargetMode="External"/><Relationship Id="rId7" Type="http://schemas.openxmlformats.org/officeDocument/2006/relationships/hyperlink" Target="file:///F:\Sequential%20Order%20Day%205.docx" TargetMode="External"/><Relationship Id="rId2" Type="http://schemas.openxmlformats.org/officeDocument/2006/relationships/hyperlink" Target="file:///F:\RE%20311%20Lesson%20Plan%20Main%20Idea.rtf" TargetMode="External"/><Relationship Id="rId1" Type="http://schemas.openxmlformats.org/officeDocument/2006/relationships/slideLayout" Target="../slideLayouts/slideLayout2.xml"/><Relationship Id="rId6" Type="http://schemas.openxmlformats.org/officeDocument/2006/relationships/hyperlink" Target="file:///F:\Sequential%20Order%20Day%204.docx" TargetMode="External"/><Relationship Id="rId5" Type="http://schemas.openxmlformats.org/officeDocument/2006/relationships/hyperlink" Target="file:///F:\Sequential%20Order%20Day%203.docx" TargetMode="External"/><Relationship Id="rId4" Type="http://schemas.openxmlformats.org/officeDocument/2006/relationships/hyperlink" Target="file:///F:\Sequential%20Order%20Day%202.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hyperlink" Target="APR-16-2012/Agenda%20Two.JPG" TargetMode="External"/><Relationship Id="rId2" Type="http://schemas.openxmlformats.org/officeDocument/2006/relationships/hyperlink" Target="APR-16-2012/Agenda%20One.JPG" TargetMode="External"/><Relationship Id="rId1" Type="http://schemas.openxmlformats.org/officeDocument/2006/relationships/slideLayout" Target="../slideLayouts/slideLayout2.xml"/><Relationship Id="rId5" Type="http://schemas.openxmlformats.org/officeDocument/2006/relationships/hyperlink" Target="APR-16-2012/Agenda%20Four.JPG" TargetMode="External"/><Relationship Id="rId4" Type="http://schemas.openxmlformats.org/officeDocument/2006/relationships/hyperlink" Target="APR-16-2012/Agenda%20Three.JPG"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file:///G:\lesson%20plan%20template.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Chapter%209.pptx" TargetMode="External"/><Relationship Id="rId3" Type="http://schemas.openxmlformats.org/officeDocument/2006/relationships/hyperlink" Target="Developing%20Literacies%20through%20Language%20Experiences,%20Shared%20Reading%20Chapter%203.pptx" TargetMode="External"/><Relationship Id="rId7" Type="http://schemas.openxmlformats.org/officeDocument/2006/relationships/hyperlink" Target="Chapter%208.pptx" TargetMode="External"/><Relationship Id="rId12" Type="http://schemas.openxmlformats.org/officeDocument/2006/relationships/hyperlink" Target="Chapter%2013.pptx" TargetMode="External"/><Relationship Id="rId2" Type="http://schemas.openxmlformats.org/officeDocument/2006/relationships/hyperlink" Target="Chapter%202%20Presentation.pptx" TargetMode="External"/><Relationship Id="rId1" Type="http://schemas.openxmlformats.org/officeDocument/2006/relationships/slideLayout" Target="../slideLayouts/slideLayout2.xml"/><Relationship Id="rId6" Type="http://schemas.openxmlformats.org/officeDocument/2006/relationships/hyperlink" Target="Chapter%207.pptx" TargetMode="External"/><Relationship Id="rId11" Type="http://schemas.openxmlformats.org/officeDocument/2006/relationships/hyperlink" Target="Chapter%2012%20Content%20Literacy.pptx" TargetMode="External"/><Relationship Id="rId5" Type="http://schemas.openxmlformats.org/officeDocument/2006/relationships/hyperlink" Target="Chapter%205.pptx" TargetMode="External"/><Relationship Id="rId10" Type="http://schemas.openxmlformats.org/officeDocument/2006/relationships/hyperlink" Target="Chapter%2011.ppt" TargetMode="External"/><Relationship Id="rId4" Type="http://schemas.openxmlformats.org/officeDocument/2006/relationships/hyperlink" Target="Chapter%204.pptx" TargetMode="External"/><Relationship Id="rId9" Type="http://schemas.openxmlformats.org/officeDocument/2006/relationships/hyperlink" Target="Chapter%2010.ppt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hyperlink" Target="file:///F:\Thank%20you%20letter%202.docx" TargetMode="External"/><Relationship Id="rId2" Type="http://schemas.openxmlformats.org/officeDocument/2006/relationships/hyperlink" Target="file:///F:\Thank%20you%20letter.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APR-16-2012/Service%20Learning%20(2).JPG" TargetMode="External"/><Relationship Id="rId2" Type="http://schemas.openxmlformats.org/officeDocument/2006/relationships/hyperlink" Target="APR-16-2012/Service%20Learning.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Daily%20Experience%20Log.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lgn="ctr"/>
            <a:r>
              <a:rPr lang="en-US" dirty="0" smtClean="0"/>
              <a:t>Allison Brianna WARNSLEY</a:t>
            </a:r>
            <a:endParaRPr lang="en-US" dirty="0"/>
          </a:p>
        </p:txBody>
      </p:sp>
      <p:sp>
        <p:nvSpPr>
          <p:cNvPr id="4" name="Subtitle 3"/>
          <p:cNvSpPr>
            <a:spLocks noGrp="1"/>
          </p:cNvSpPr>
          <p:nvPr>
            <p:ph type="subTitle" idx="1"/>
          </p:nvPr>
        </p:nvSpPr>
        <p:spPr>
          <a:xfrm>
            <a:off x="457200" y="3429000"/>
            <a:ext cx="7934178" cy="1101248"/>
          </a:xfrm>
        </p:spPr>
        <p:txBody>
          <a:bodyPr/>
          <a:lstStyle/>
          <a:p>
            <a:pPr algn="ctr"/>
            <a:endParaRPr lang="en-US" dirty="0" smtClean="0">
              <a:solidFill>
                <a:schemeClr val="accent4"/>
              </a:solidFill>
            </a:endParaRPr>
          </a:p>
          <a:p>
            <a:pPr algn="ctr"/>
            <a:r>
              <a:rPr lang="en-US" dirty="0" smtClean="0">
                <a:solidFill>
                  <a:schemeClr val="accent4"/>
                </a:solidFill>
              </a:rPr>
              <a:t>E- Portfolio </a:t>
            </a:r>
            <a:endParaRPr lang="en-US" dirty="0">
              <a:solidFill>
                <a:schemeClr val="accent4"/>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Resume </a:t>
            </a:r>
            <a:endParaRPr lang="en-US" dirty="0"/>
          </a:p>
        </p:txBody>
      </p:sp>
      <p:sp>
        <p:nvSpPr>
          <p:cNvPr id="3" name="Content Placeholder 2"/>
          <p:cNvSpPr>
            <a:spLocks noGrp="1"/>
          </p:cNvSpPr>
          <p:nvPr>
            <p:ph idx="1"/>
          </p:nvPr>
        </p:nvSpPr>
        <p:spPr/>
        <p:txBody>
          <a:bodyPr>
            <a:normAutofit/>
          </a:bodyPr>
          <a:lstStyle/>
          <a:p>
            <a:pPr algn="ctr"/>
            <a:r>
              <a:rPr lang="en-US" sz="2000" dirty="0" smtClean="0"/>
              <a:t>Allison </a:t>
            </a:r>
            <a:r>
              <a:rPr lang="en-US" sz="2000" dirty="0" err="1" smtClean="0"/>
              <a:t>Warnsley</a:t>
            </a:r>
            <a:endParaRPr lang="en-US" sz="2000" dirty="0" smtClean="0"/>
          </a:p>
          <a:p>
            <a:pPr algn="ctr"/>
            <a:r>
              <a:rPr lang="en-US" sz="2000" dirty="0" smtClean="0"/>
              <a:t>168 Leroy Johnson Road</a:t>
            </a:r>
          </a:p>
          <a:p>
            <a:pPr algn="ctr"/>
            <a:r>
              <a:rPr lang="en-US" sz="2000" dirty="0" smtClean="0"/>
              <a:t>Morton, MS 39117</a:t>
            </a:r>
          </a:p>
          <a:p>
            <a:pPr>
              <a:buNone/>
            </a:pPr>
            <a:r>
              <a:rPr lang="en-US" sz="2000" b="1" dirty="0" smtClean="0"/>
              <a:t>Education </a:t>
            </a:r>
          </a:p>
          <a:p>
            <a:pPr lvl="1"/>
            <a:r>
              <a:rPr lang="en-US" sz="1700" b="1" dirty="0" smtClean="0"/>
              <a:t>Jackson State University </a:t>
            </a:r>
          </a:p>
          <a:p>
            <a:pPr lvl="2"/>
            <a:r>
              <a:rPr lang="en-US" sz="1400" b="1" dirty="0" smtClean="0"/>
              <a:t>1400 J.R. Lynch Street Jackson, Mississippi 39217</a:t>
            </a:r>
          </a:p>
          <a:p>
            <a:pPr lvl="2"/>
            <a:r>
              <a:rPr lang="en-US" sz="1400" b="1" dirty="0" smtClean="0"/>
              <a:t>Fall 2009 - Present</a:t>
            </a:r>
            <a:endParaRPr lang="en-US" sz="1700" b="1" dirty="0" smtClean="0"/>
          </a:p>
          <a:p>
            <a:pPr lvl="1"/>
            <a:endParaRPr lang="en-US" sz="1700" b="1" dirty="0" smtClean="0"/>
          </a:p>
          <a:p>
            <a:pPr lvl="1"/>
            <a:r>
              <a:rPr lang="en-US" sz="1700" b="1" dirty="0" smtClean="0"/>
              <a:t>Morton High School</a:t>
            </a:r>
          </a:p>
          <a:p>
            <a:pPr lvl="2"/>
            <a:r>
              <a:rPr lang="en-US" sz="1400" b="1" dirty="0" smtClean="0"/>
              <a:t>Morton, Mississippi 39117</a:t>
            </a:r>
          </a:p>
          <a:p>
            <a:pPr lvl="2"/>
            <a:r>
              <a:rPr lang="en-US" sz="1400" b="1" dirty="0" smtClean="0"/>
              <a:t>Fall 2005 – Fall 2009</a:t>
            </a:r>
          </a:p>
          <a:p>
            <a:pPr lvl="2">
              <a:buNone/>
            </a:pPr>
            <a:endParaRPr lang="en-US" sz="1400" b="1" dirty="0" smtClean="0"/>
          </a:p>
          <a:p>
            <a:pPr lvl="2">
              <a:buNone/>
            </a:pPr>
            <a:endParaRPr lang="en-US" sz="1400" b="1" dirty="0" smtClean="0"/>
          </a:p>
          <a:p>
            <a:pPr lvl="2">
              <a:buNone/>
            </a:pPr>
            <a:endParaRPr lang="en-US" b="1" dirty="0" smtClean="0"/>
          </a:p>
          <a:p>
            <a:pPr lvl="2">
              <a:buNone/>
            </a:pPr>
            <a:endParaRPr lang="en-US" sz="14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t>Resume</a:t>
            </a:r>
            <a:endParaRPr lang="en-US" dirty="0"/>
          </a:p>
        </p:txBody>
      </p:sp>
      <p:sp>
        <p:nvSpPr>
          <p:cNvPr id="3" name="Content Placeholder 2"/>
          <p:cNvSpPr>
            <a:spLocks noGrp="1"/>
          </p:cNvSpPr>
          <p:nvPr>
            <p:ph idx="1"/>
          </p:nvPr>
        </p:nvSpPr>
        <p:spPr/>
        <p:txBody>
          <a:bodyPr/>
          <a:lstStyle/>
          <a:p>
            <a:r>
              <a:rPr lang="en-US" dirty="0" smtClean="0"/>
              <a:t>References</a:t>
            </a:r>
          </a:p>
          <a:p>
            <a:pPr lvl="1"/>
            <a:r>
              <a:rPr lang="en-US" dirty="0" err="1" smtClean="0"/>
              <a:t>Jestin</a:t>
            </a:r>
            <a:r>
              <a:rPr lang="en-US" dirty="0" smtClean="0"/>
              <a:t> </a:t>
            </a:r>
            <a:r>
              <a:rPr lang="en-US" dirty="0" err="1" smtClean="0"/>
              <a:t>Moorehead</a:t>
            </a:r>
            <a:r>
              <a:rPr lang="en-US" dirty="0" smtClean="0"/>
              <a:t>, CDF Freedom School Site Coordinator (601) 316-6518</a:t>
            </a:r>
          </a:p>
          <a:p>
            <a:pPr lvl="1"/>
            <a:r>
              <a:rPr lang="en-US" dirty="0" smtClean="0"/>
              <a:t>Gloria Johnson, Mentor, (601) 507-1348</a:t>
            </a:r>
          </a:p>
          <a:p>
            <a:pPr lvl="1"/>
            <a:endParaRPr lang="en-US" dirty="0" smtClean="0"/>
          </a:p>
          <a:p>
            <a:pPr lvl="1">
              <a:buNone/>
            </a:pPr>
            <a:endParaRPr lang="en-US" dirty="0" smtClean="0"/>
          </a:p>
          <a:p>
            <a:r>
              <a:rPr lang="en-US" dirty="0" smtClean="0"/>
              <a:t>Interests</a:t>
            </a:r>
          </a:p>
          <a:p>
            <a:pPr lvl="1"/>
            <a:r>
              <a:rPr lang="en-US" dirty="0" smtClean="0"/>
              <a:t>Teaching, Biology, Politics, and History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pPr algn="ctr"/>
            <a:r>
              <a:rPr lang="en-US" dirty="0" smtClean="0"/>
              <a:t>Philosophy of Education</a:t>
            </a:r>
            <a:endParaRPr lang="en-US" dirty="0"/>
          </a:p>
        </p:txBody>
      </p:sp>
      <p:sp>
        <p:nvSpPr>
          <p:cNvPr id="3" name="Content Placeholder 2"/>
          <p:cNvSpPr>
            <a:spLocks noGrp="1"/>
          </p:cNvSpPr>
          <p:nvPr>
            <p:ph idx="1"/>
          </p:nvPr>
        </p:nvSpPr>
        <p:spPr>
          <a:xfrm>
            <a:off x="457200" y="990600"/>
            <a:ext cx="7239000" cy="5465136"/>
          </a:xfrm>
        </p:spPr>
        <p:txBody>
          <a:bodyPr>
            <a:normAutofit fontScale="92500" lnSpcReduction="10000"/>
          </a:bodyPr>
          <a:lstStyle/>
          <a:p>
            <a:pPr>
              <a:buNone/>
            </a:pPr>
            <a:r>
              <a:rPr lang="en-US" dirty="0" smtClean="0"/>
              <a:t>	</a:t>
            </a:r>
            <a:r>
              <a:rPr lang="en-US" sz="1800" dirty="0" smtClean="0"/>
              <a:t>My philosophy of education mirrors that of Louise Rosenblatt.  I agree with Rosenblatt on the fact that readers read within the efferent aesthetical continuum.  I believe the social and educational background of a person determines what he or she views as efferent or aesthetical reading.  I also believe, as Rosenblatt does, that it is the reader that “brings a story to life”.  One can read a story to another person, but until that individual can read the story with the emotion and expression that the author intended then the words on the page as Rosenblatt stated “May as well be ink blots on a page”.  No one can perform a piece of literature for anyone, no matter their competence.  An instructor of literacy must guide the learner into the appreciation of literature, so that the learner can one day interpret and guide himself through literature.  </a:t>
            </a:r>
          </a:p>
          <a:p>
            <a:pPr>
              <a:buNone/>
            </a:pPr>
            <a:r>
              <a:rPr lang="en-US" sz="1800" dirty="0" smtClean="0"/>
              <a:t>	I believe that an instructor of literature’s classroom should be filled with student’s work pertaining to the pieces of literature reviewed.  Classrooms, especially those of the elementary grades, should be bold and vibrant, offering a happy and safe environment for the students.  Colors such as yellow are stimulants of brain activity and should be widely used in the classroom setting. Students work, no matter the subject, should be exhibited in the classroom because I believe it instills a sense of pride and enjoyment in students when they can see their proudly displayed.</a:t>
            </a:r>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normAutofit fontScale="90000"/>
          </a:bodyPr>
          <a:lstStyle/>
          <a:p>
            <a:pPr algn="ctr"/>
            <a:r>
              <a:rPr lang="en-US" dirty="0" smtClean="0"/>
              <a:t>Why I want to be an effective teacher</a:t>
            </a:r>
            <a:endParaRPr lang="en-US" dirty="0"/>
          </a:p>
        </p:txBody>
      </p:sp>
      <p:sp>
        <p:nvSpPr>
          <p:cNvPr id="3" name="Content Placeholder 2"/>
          <p:cNvSpPr>
            <a:spLocks noGrp="1"/>
          </p:cNvSpPr>
          <p:nvPr>
            <p:ph idx="1"/>
          </p:nvPr>
        </p:nvSpPr>
        <p:spPr>
          <a:xfrm>
            <a:off x="457200" y="1371600"/>
            <a:ext cx="7239000" cy="5105400"/>
          </a:xfrm>
        </p:spPr>
        <p:txBody>
          <a:bodyPr>
            <a:noAutofit/>
          </a:bodyPr>
          <a:lstStyle/>
          <a:p>
            <a:pPr>
              <a:buNone/>
            </a:pPr>
            <a:r>
              <a:rPr lang="en-US" sz="1500" dirty="0" smtClean="0"/>
              <a:t>		As an elementary school student, I loved school.  My teachers always made learning seem new, fun, and exciting.  I enjoyed the process of mastering new information.  I also loved the praise my elementary teachers gave for correct answers.  It is my mission to help each of my future students feel the love and enjoyment of education that my former teachers gave to me.  I want to be an effective teacher because I love learning, I love teaching, I love children, and most importantly I understand the importance of an effective teacher in a child’s life.</a:t>
            </a:r>
          </a:p>
          <a:p>
            <a:pPr>
              <a:buNone/>
            </a:pPr>
            <a:r>
              <a:rPr lang="en-US" sz="1500" dirty="0" smtClean="0"/>
              <a:t>		To begin with, I want to be an effective teacher because I love learning.  It is important that teachers know that although they are the instructors or providers of knowledge to the students, they are also forever learning.  As a future, I understand the principle that one never stops learning.  I will learn from more experienced teachers, I will learn from my fellow teachers, and most importantly I will learn from my students.  Not only will I be a teacher, I will be a lifelong learner. It is for this reason that I want to be an effective teacher because I know that I have the responsibility of teaching others as well as being taught by others.</a:t>
            </a:r>
          </a:p>
          <a:p>
            <a:pPr>
              <a:buNone/>
            </a:pPr>
            <a:r>
              <a:rPr lang="en-US" sz="1500" dirty="0" smtClean="0"/>
              <a:t>		Secondly, I want to be an effective teacher I love teaching and children.  I love sharing knowledge.  I believe that knowledge is power.  I also have a great love for children, and who better to empower than the world’s future leaders.  Children are naturally eager learners, and I want to disclose my love of teaching and sharing knowledge with them.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normAutofit fontScale="90000"/>
          </a:bodyPr>
          <a:lstStyle/>
          <a:p>
            <a:pPr algn="ctr"/>
            <a:r>
              <a:rPr lang="en-US" dirty="0" smtClean="0"/>
              <a:t>Why I want to be an effective teacher</a:t>
            </a:r>
            <a:endParaRPr lang="en-US" dirty="0"/>
          </a:p>
        </p:txBody>
      </p:sp>
      <p:sp>
        <p:nvSpPr>
          <p:cNvPr id="3" name="Content Placeholder 2"/>
          <p:cNvSpPr>
            <a:spLocks noGrp="1"/>
          </p:cNvSpPr>
          <p:nvPr>
            <p:ph idx="1"/>
          </p:nvPr>
        </p:nvSpPr>
        <p:spPr/>
        <p:txBody>
          <a:bodyPr>
            <a:normAutofit fontScale="40000" lnSpcReduction="20000"/>
          </a:bodyPr>
          <a:lstStyle/>
          <a:p>
            <a:pPr>
              <a:buNone/>
            </a:pPr>
            <a:r>
              <a:rPr lang="en-US" dirty="0" smtClean="0"/>
              <a:t>		</a:t>
            </a:r>
            <a:r>
              <a:rPr lang="en-US" sz="4000" dirty="0" smtClean="0"/>
              <a:t>Lastly, I want to be an effective teacher because I understand the importance of an effective teacher in lives of children.  As a former elementary student, I consider myself lucky because I was exposed to dedicated and compassionate teachers.  I believe that it was their love of teaching that fostered my love of learning.  I am determined to be a phenomenally effective teacher, just as my former teachers.  I believe that the attitude of the teacher either has a positive effect or negative effect on students.  Unfortunately, it seems that lately there is a reoccurrence of more negative effects given by teachers than positive.  As I prepare myself for teaching, I am constantly reminding myself that it is imperative that I keep a positive mindset and prepare to have a positive impact on our future world leaders.</a:t>
            </a:r>
          </a:p>
          <a:p>
            <a:pPr>
              <a:buNone/>
            </a:pPr>
            <a:r>
              <a:rPr lang="en-US" sz="4000" dirty="0" smtClean="0"/>
              <a:t>		In conclusion, I am determined to be an effective teacher.  Teaching is innately the most noble profession.  It takes a dedicated and innovative person to not only teach but teach effectively.  My goals as a teacher are to motivate, cultivate, and nurture a love for learning and knowledge.  I believe to be an effective teacher one must love children, love learning, love teaching, and understand the importance of an effective teacher in the lives of children.</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dirty="0" smtClean="0"/>
              <a:t>Contact Information</a:t>
            </a:r>
            <a:br>
              <a:rPr lang="en-US" dirty="0" smtClean="0"/>
            </a:br>
            <a:endParaRPr lang="en-US" dirty="0"/>
          </a:p>
        </p:txBody>
      </p:sp>
      <p:sp>
        <p:nvSpPr>
          <p:cNvPr id="6" name="Content Placeholder 5"/>
          <p:cNvSpPr>
            <a:spLocks noGrp="1"/>
          </p:cNvSpPr>
          <p:nvPr>
            <p:ph idx="1"/>
          </p:nvPr>
        </p:nvSpPr>
        <p:spPr>
          <a:xfrm>
            <a:off x="457200" y="1828800"/>
            <a:ext cx="7239000" cy="4626936"/>
          </a:xfrm>
        </p:spPr>
        <p:txBody>
          <a:bodyPr/>
          <a:lstStyle/>
          <a:p>
            <a:r>
              <a:rPr lang="en-US" dirty="0" smtClean="0"/>
              <a:t>Email: </a:t>
            </a:r>
            <a:r>
              <a:rPr lang="en-US" dirty="0" smtClean="0">
                <a:hlinkClick r:id="rId2"/>
              </a:rPr>
              <a:t>allisonwarnsley@yahoo.com</a:t>
            </a:r>
            <a:endParaRPr lang="en-US" dirty="0" smtClean="0"/>
          </a:p>
          <a:p>
            <a:r>
              <a:rPr lang="en-US" dirty="0" smtClean="0"/>
              <a:t>Phone: (601)919-6710</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3489960"/>
          </a:xfrm>
        </p:spPr>
        <p:txBody>
          <a:bodyPr>
            <a:normAutofit/>
          </a:bodyPr>
          <a:lstStyle/>
          <a:p>
            <a:pPr algn="ctr"/>
            <a:r>
              <a:rPr lang="en-US" dirty="0" smtClean="0"/>
              <a:t/>
            </a:r>
            <a:br>
              <a:rPr lang="en-US" dirty="0" smtClean="0"/>
            </a:br>
            <a:r>
              <a:rPr lang="en-US" dirty="0" smtClean="0"/>
              <a:t>International Reading Association Standards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320040"/>
            <a:ext cx="7239000" cy="899160"/>
          </a:xfrm>
        </p:spPr>
        <p:txBody>
          <a:bodyPr>
            <a:normAutofit fontScale="90000"/>
          </a:bodyPr>
          <a:lstStyle/>
          <a:p>
            <a:pPr algn="ctr"/>
            <a:r>
              <a:rPr lang="en-US" dirty="0" smtClean="0"/>
              <a:t>Standard one foundational knowledge </a:t>
            </a:r>
            <a:endParaRPr lang="en-US" dirty="0"/>
          </a:p>
        </p:txBody>
      </p:sp>
      <p:sp>
        <p:nvSpPr>
          <p:cNvPr id="9" name="Content Placeholder 8"/>
          <p:cNvSpPr>
            <a:spLocks noGrp="1"/>
          </p:cNvSpPr>
          <p:nvPr>
            <p:ph idx="1"/>
          </p:nvPr>
        </p:nvSpPr>
        <p:spPr/>
        <p:txBody>
          <a:bodyPr>
            <a:normAutofit fontScale="55000" lnSpcReduction="20000"/>
          </a:bodyPr>
          <a:lstStyle/>
          <a:p>
            <a:r>
              <a:rPr lang="en-US" i="1" dirty="0" smtClean="0"/>
              <a:t>Candidates understand the theoretical and evidence-based foundations of reading and writing processes and instruction.</a:t>
            </a:r>
            <a:endParaRPr lang="en-US" dirty="0" smtClean="0"/>
          </a:p>
          <a:p>
            <a:r>
              <a:rPr lang="en-US" dirty="0" smtClean="0"/>
              <a:t>Foundational knowledge is at the core of preparing individuals for roles in the reading profession and encompasses the major theories, research, and best practices that share a consensus of acceptance in the reading field. Individuals who enter the reading profession should understand the historically shared knowledge of the profession and develop the capacity to act on that knowledge responsibly. Elements of the Foundational Knowledge Standard set expectations in the domains of theoretical and practical knowledge, and in developing dispositions for the active, ethical use of professional knowledge. Expectations are founded on the concept of a profession as both a technical and moral enterprise, that is, competent performance for the betterment of society.</a:t>
            </a:r>
          </a:p>
          <a:p>
            <a:r>
              <a:rPr lang="en-US" dirty="0" smtClean="0"/>
              <a:t>The following are the major assumptions of the </a:t>
            </a:r>
            <a:r>
              <a:rPr lang="en-US" dirty="0" smtClean="0">
                <a:hlinkClick r:id="rId2" action="ppaction://hlinkfile"/>
              </a:rPr>
              <a:t>Standards 2010 Committee</a:t>
            </a:r>
            <a:r>
              <a:rPr lang="en-US" dirty="0" smtClean="0"/>
              <a:t> for developing this standard and its elements:</a:t>
            </a:r>
          </a:p>
          <a:p>
            <a:r>
              <a:rPr lang="en-US" dirty="0" smtClean="0"/>
              <a:t>Based on several decades of cognitive science research on human learning, knowledge is domain specific and contextualized. Social experience and context play a role in the construction and development of knowledge.</a:t>
            </a:r>
          </a:p>
          <a:p>
            <a:r>
              <a:rPr lang="en-US" dirty="0" smtClean="0"/>
              <a:t>Knowledge in the reading field includes archival research-based knowledge and practical knowledge that reflects the wisdom of practice.</a:t>
            </a:r>
          </a:p>
          <a:p>
            <a:r>
              <a:rPr lang="en-US" dirty="0" smtClean="0"/>
              <a:t>Members of a professional community develop the capacity to learn from experience and contemplate their own practices in systematic ways.</a:t>
            </a:r>
          </a:p>
          <a:p>
            <a:r>
              <a:rPr lang="en-US" dirty="0" smtClean="0"/>
              <a:t>Knowledge represents the currently shared content of the reading field, subject to change over time as new knowledge and understandings are acquired</a:t>
            </a:r>
          </a:p>
          <a:p>
            <a:r>
              <a:rPr lang="en-US" i="1" dirty="0" smtClean="0"/>
              <a:t>www.reading.org</a:t>
            </a:r>
            <a:endParaRPr lang="en-US"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fontScale="90000"/>
          </a:bodyPr>
          <a:lstStyle/>
          <a:p>
            <a:pPr algn="ctr"/>
            <a:r>
              <a:rPr lang="en-US" dirty="0" smtClean="0"/>
              <a:t>Standard two curriculum and instruction </a:t>
            </a:r>
            <a:endParaRPr lang="en-US" dirty="0"/>
          </a:p>
        </p:txBody>
      </p:sp>
      <p:sp>
        <p:nvSpPr>
          <p:cNvPr id="3" name="Content Placeholder 2"/>
          <p:cNvSpPr>
            <a:spLocks noGrp="1"/>
          </p:cNvSpPr>
          <p:nvPr>
            <p:ph idx="1"/>
          </p:nvPr>
        </p:nvSpPr>
        <p:spPr/>
        <p:txBody>
          <a:bodyPr>
            <a:normAutofit fontScale="55000" lnSpcReduction="20000"/>
          </a:bodyPr>
          <a:lstStyle/>
          <a:p>
            <a:r>
              <a:rPr lang="en-US" i="1" dirty="0" smtClean="0"/>
              <a:t>Candidates use instructional approaches, materials, and an integrated, comprehensive, balanced curriculum to support student learning in reading and writing.</a:t>
            </a:r>
            <a:endParaRPr lang="en-US" dirty="0" smtClean="0"/>
          </a:p>
          <a:p>
            <a:r>
              <a:rPr lang="en-US" dirty="0" smtClean="0"/>
              <a:t>The Curriculum and Instruction Standard recognizes the need to prepare educators who have a deep understanding and knowledge of the elements of a balanced, integrated, and comprehensive literacy curriculum and have developed expertise in enacting that curriculum. The elements focus on the use of effective practices in a well-articulated curriculum, using traditional print, digital, and online resources.</a:t>
            </a:r>
          </a:p>
          <a:p>
            <a:r>
              <a:rPr lang="en-US" dirty="0" smtClean="0"/>
              <a:t>The following are the major assumptions of the </a:t>
            </a:r>
            <a:r>
              <a:rPr lang="en-US" dirty="0" smtClean="0">
                <a:hlinkClick r:id="rId2" action="ppaction://hlinkfile"/>
              </a:rPr>
              <a:t>Standards 2010 Committee</a:t>
            </a:r>
            <a:r>
              <a:rPr lang="en-US" dirty="0" smtClean="0"/>
              <a:t> for developing this standard and its elements:</a:t>
            </a:r>
          </a:p>
          <a:p>
            <a:r>
              <a:rPr lang="en-US" dirty="0" smtClean="0">
                <a:hlinkClick r:id="rId3" action="ppaction://hlinkfile"/>
              </a:rPr>
              <a:t>Foundational knowledge about literacy</a:t>
            </a:r>
            <a:r>
              <a:rPr lang="en-US" dirty="0" smtClean="0"/>
              <a:t> is essential in establishing a vision, and developing and enacting an integrated, comprehensive, and balanced curriculum that is responsive to the needs of diverse learners.</a:t>
            </a:r>
          </a:p>
          <a:p>
            <a:r>
              <a:rPr lang="en-US" dirty="0" smtClean="0"/>
              <a:t>A conceptual framework for literacy development should inform teaching practices and selection of materials.</a:t>
            </a:r>
          </a:p>
          <a:p>
            <a:r>
              <a:rPr lang="en-US" dirty="0" smtClean="0"/>
              <a:t>Evidence-based instructional strategies and practices should be used in developing and implementing instruction and a balanced and motivating reading and writing program.</a:t>
            </a:r>
          </a:p>
          <a:p>
            <a:r>
              <a:rPr lang="en-US" dirty="0" smtClean="0"/>
              <a:t>Comprehensive reading programs provide a wide variety of traditional print, digital, and online resources to meet the needs of diverse students.</a:t>
            </a:r>
          </a:p>
          <a:p>
            <a:r>
              <a:rPr lang="en-US" dirty="0" smtClean="0"/>
              <a:t>Traditional print, digital, and online reading and writing experiences that incorporate multiple genres, multiple perspectives, and media and communication technologies are necessary to prepare learners for literacy tasks of the 21st century.</a:t>
            </a:r>
          </a:p>
          <a:p>
            <a:r>
              <a:rPr lang="en-US" i="1" dirty="0" smtClean="0"/>
              <a:t>www.reading.org</a:t>
            </a:r>
            <a:endParaRPr lang="en-US"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fontScale="90000"/>
          </a:bodyPr>
          <a:lstStyle/>
          <a:p>
            <a:pPr algn="ctr"/>
            <a:r>
              <a:rPr lang="en-US" dirty="0" smtClean="0"/>
              <a:t>Standard three assessment and evaluation </a:t>
            </a:r>
            <a:endParaRPr lang="en-US" dirty="0"/>
          </a:p>
        </p:txBody>
      </p:sp>
      <p:sp>
        <p:nvSpPr>
          <p:cNvPr id="3" name="Content Placeholder 2"/>
          <p:cNvSpPr>
            <a:spLocks noGrp="1"/>
          </p:cNvSpPr>
          <p:nvPr>
            <p:ph idx="1"/>
          </p:nvPr>
        </p:nvSpPr>
        <p:spPr/>
        <p:txBody>
          <a:bodyPr>
            <a:normAutofit fontScale="55000" lnSpcReduction="20000"/>
          </a:bodyPr>
          <a:lstStyle/>
          <a:p>
            <a:r>
              <a:rPr lang="en-US" i="1" dirty="0" smtClean="0"/>
              <a:t>Candidates use a variety of assessment tools and practices to plan and evaluate effective reading and writing instruction.</a:t>
            </a:r>
            <a:endParaRPr lang="en-US" dirty="0" smtClean="0"/>
          </a:p>
          <a:p>
            <a:r>
              <a:rPr lang="en-US" dirty="0" smtClean="0"/>
              <a:t>The Assessment and Evaluation Standard recognizes the need to prepare teachers for using a variety of assessment tools and practices to plan and evaluate effective reading and writing instruction. The elements featured in this standard relate to the systematic monitoring of student performance at individual, classroom, school, and </a:t>
            </a:r>
            <a:r>
              <a:rPr lang="en-US" dirty="0" err="1" smtClean="0"/>
              <a:t>systemwide</a:t>
            </a:r>
            <a:r>
              <a:rPr lang="en-US" dirty="0" smtClean="0"/>
              <a:t> levels. </a:t>
            </a:r>
            <a:r>
              <a:rPr lang="en-US" dirty="0" smtClean="0">
                <a:hlinkClick r:id="rId2" action="ppaction://hlinkfile"/>
              </a:rPr>
              <a:t>Teacher educators</a:t>
            </a:r>
            <a:r>
              <a:rPr lang="en-US" dirty="0" smtClean="0"/>
              <a:t> who specialize in literacy play a critical role in preparing teachers for multifaceted assessment responsibilities.</a:t>
            </a:r>
          </a:p>
          <a:p>
            <a:r>
              <a:rPr lang="en-US" dirty="0" smtClean="0"/>
              <a:t>The following are the major assumptions of the </a:t>
            </a:r>
            <a:r>
              <a:rPr lang="en-US" dirty="0" smtClean="0">
                <a:hlinkClick r:id="rId3" action="ppaction://hlinkfile"/>
              </a:rPr>
              <a:t>Standards 2010 Committee</a:t>
            </a:r>
            <a:r>
              <a:rPr lang="en-US" dirty="0" smtClean="0"/>
              <a:t> for developing this standard and its elements:</a:t>
            </a:r>
          </a:p>
          <a:p>
            <a:r>
              <a:rPr lang="en-US" dirty="0" smtClean="0"/>
              <a:t>The most fundamental goal of assessment and evaluation is to optimize student learning.</a:t>
            </a:r>
          </a:p>
          <a:p>
            <a:r>
              <a:rPr lang="en-US" dirty="0" smtClean="0"/>
              <a:t>Effective assessment practices inform instruction.</a:t>
            </a:r>
          </a:p>
          <a:p>
            <a:r>
              <a:rPr lang="en-US" dirty="0" smtClean="0"/>
              <a:t>Competent reading professionals appreciate the importance of assessment.</a:t>
            </a:r>
          </a:p>
          <a:p>
            <a:r>
              <a:rPr lang="en-US" dirty="0" smtClean="0"/>
              <a:t>Effective reading professionals demonstrate a skilled use of assessment processes and results.</a:t>
            </a:r>
          </a:p>
          <a:p>
            <a:r>
              <a:rPr lang="en-US" dirty="0" smtClean="0"/>
              <a:t>Competent reading professionals are knowledgeable of standardized tests and their uses and limitations in the assessment process.</a:t>
            </a:r>
          </a:p>
          <a:p>
            <a:r>
              <a:rPr lang="en-US" dirty="0" smtClean="0"/>
              <a:t>Effective reading professionals are able to analyze data and communicate findings and implications to appropriate audiences.</a:t>
            </a:r>
          </a:p>
          <a:p>
            <a:r>
              <a:rPr lang="en-US" i="1" dirty="0" smtClean="0"/>
              <a:t>www.reading.org</a:t>
            </a:r>
            <a:endParaRPr lang="en-US"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fontScale="90000"/>
          </a:bodyPr>
          <a:lstStyle/>
          <a:p>
            <a:pPr algn="ctr"/>
            <a:r>
              <a:rPr lang="en-US" dirty="0" err="1" smtClean="0"/>
              <a:t>i</a:t>
            </a:r>
            <a:r>
              <a:rPr lang="en-US" dirty="0" smtClean="0"/>
              <a:t>.</a:t>
            </a:r>
            <a:br>
              <a:rPr lang="en-US" dirty="0" smtClean="0"/>
            </a:br>
            <a:r>
              <a:rPr lang="en-US" dirty="0" smtClean="0"/>
              <a:t> Table of CONTENTS</a:t>
            </a:r>
            <a:endParaRPr lang="en-US" dirty="0"/>
          </a:p>
        </p:txBody>
      </p:sp>
      <p:sp>
        <p:nvSpPr>
          <p:cNvPr id="3" name="Content Placeholder 2"/>
          <p:cNvSpPr>
            <a:spLocks noGrp="1"/>
          </p:cNvSpPr>
          <p:nvPr>
            <p:ph idx="1"/>
          </p:nvPr>
        </p:nvSpPr>
        <p:spPr>
          <a:xfrm>
            <a:off x="457200" y="1295400"/>
            <a:ext cx="7239000" cy="5160336"/>
          </a:xfrm>
        </p:spPr>
        <p:txBody>
          <a:bodyPr>
            <a:normAutofit fontScale="55000" lnSpcReduction="20000"/>
          </a:bodyPr>
          <a:lstStyle/>
          <a:p>
            <a:pPr marL="571500" indent="-571500">
              <a:buFont typeface="+mj-lt"/>
              <a:buAutoNum type="romanUcPeriod"/>
            </a:pPr>
            <a:r>
              <a:rPr lang="en-US" dirty="0" smtClean="0"/>
              <a:t>Table of Contents</a:t>
            </a:r>
          </a:p>
          <a:p>
            <a:pPr marL="571500" indent="-571500">
              <a:buFont typeface="+mj-lt"/>
              <a:buAutoNum type="romanUcPeriod"/>
            </a:pPr>
            <a:r>
              <a:rPr lang="en-US" dirty="0" smtClean="0"/>
              <a:t>Personal Information</a:t>
            </a:r>
          </a:p>
          <a:p>
            <a:pPr marL="1056132" lvl="2" indent="-571500">
              <a:buFont typeface="+mj-lt"/>
              <a:buAutoNum type="romanUcPeriod"/>
            </a:pPr>
            <a:r>
              <a:rPr lang="en-US" dirty="0" smtClean="0"/>
              <a:t>Autobiography	</a:t>
            </a:r>
          </a:p>
          <a:p>
            <a:pPr marL="1056132" lvl="2" indent="-571500">
              <a:buFont typeface="+mj-lt"/>
              <a:buAutoNum type="romanUcPeriod"/>
            </a:pPr>
            <a:r>
              <a:rPr lang="en-US" dirty="0" smtClean="0"/>
              <a:t>Professional Development Plan</a:t>
            </a:r>
          </a:p>
          <a:p>
            <a:pPr marL="1056132" lvl="2" indent="-571500">
              <a:buFont typeface="+mj-lt"/>
              <a:buAutoNum type="romanUcPeriod"/>
            </a:pPr>
            <a:r>
              <a:rPr lang="en-US" dirty="0" smtClean="0"/>
              <a:t>Resume</a:t>
            </a:r>
          </a:p>
          <a:p>
            <a:pPr marL="1056132" lvl="2" indent="-571500">
              <a:buFont typeface="+mj-lt"/>
              <a:buAutoNum type="romanUcPeriod"/>
            </a:pPr>
            <a:r>
              <a:rPr lang="en-US" dirty="0" smtClean="0"/>
              <a:t>Philosophy of Education</a:t>
            </a:r>
          </a:p>
          <a:p>
            <a:pPr marL="1056132" lvl="2" indent="-571500">
              <a:buFont typeface="+mj-lt"/>
              <a:buAutoNum type="romanUcPeriod"/>
            </a:pPr>
            <a:r>
              <a:rPr lang="en-US" dirty="0" smtClean="0"/>
              <a:t>Essay: “Why I want to be a teacher/  An Effective Teacher” 2 pages</a:t>
            </a:r>
          </a:p>
          <a:p>
            <a:pPr marL="1056132" lvl="2" indent="-571500">
              <a:buFont typeface="+mj-lt"/>
              <a:buAutoNum type="romanUcPeriod"/>
            </a:pPr>
            <a:r>
              <a:rPr lang="en-US" dirty="0" smtClean="0"/>
              <a:t>List your professional email address and phone contact info</a:t>
            </a:r>
          </a:p>
          <a:p>
            <a:pPr marL="1056132" lvl="2" indent="-571500">
              <a:buFont typeface="+mj-lt"/>
              <a:buAutoNum type="romanUcPeriod"/>
            </a:pPr>
            <a:r>
              <a:rPr lang="en-US" dirty="0" smtClean="0"/>
              <a:t>Copy of Standards and competencies that your concentration are adheres to: Ex: NAEYC, IRA, NCTM, etc.</a:t>
            </a:r>
          </a:p>
          <a:p>
            <a:pPr marL="1056132" lvl="2" indent="-571500">
              <a:buFont typeface="+mj-lt"/>
              <a:buAutoNum type="romanUcPeriod"/>
            </a:pPr>
            <a:r>
              <a:rPr lang="en-US" dirty="0" smtClean="0"/>
              <a:t>*Extra Credit* (50 pts) Develop a website for your electronic portfolio</a:t>
            </a:r>
          </a:p>
          <a:p>
            <a:pPr marL="571500" indent="-571500">
              <a:buFont typeface="+mj-lt"/>
              <a:buAutoNum type="romanUcPeriod"/>
            </a:pPr>
            <a:r>
              <a:rPr lang="en-US" dirty="0" smtClean="0"/>
              <a:t>Conceptual Framework</a:t>
            </a:r>
          </a:p>
          <a:p>
            <a:pPr marL="1056132" lvl="2" indent="-571500">
              <a:buFont typeface="+mj-lt"/>
              <a:buAutoNum type="romanUcPeriod"/>
            </a:pPr>
            <a:r>
              <a:rPr lang="en-US" dirty="0" smtClean="0"/>
              <a:t>Diagram</a:t>
            </a:r>
          </a:p>
          <a:p>
            <a:pPr marL="1056132" lvl="2" indent="-571500">
              <a:buFont typeface="+mj-lt"/>
              <a:buAutoNum type="romanUcPeriod"/>
            </a:pPr>
            <a:r>
              <a:rPr lang="en-US" dirty="0" smtClean="0"/>
              <a:t>Analysis/ Reflection (What does it mean and how can you apply this framework to your teaching style)</a:t>
            </a:r>
          </a:p>
          <a:p>
            <a:pPr marL="571500" indent="-571500">
              <a:buFont typeface="+mj-lt"/>
              <a:buAutoNum type="romanUcPeriod"/>
            </a:pPr>
            <a:r>
              <a:rPr lang="en-US" dirty="0" smtClean="0"/>
              <a:t>Coursework</a:t>
            </a:r>
          </a:p>
          <a:p>
            <a:pPr marL="1056132" lvl="2" indent="-571500">
              <a:buFont typeface="+mj-lt"/>
              <a:buAutoNum type="romanUcPeriod"/>
            </a:pPr>
            <a:r>
              <a:rPr lang="en-US" dirty="0" smtClean="0"/>
              <a:t>Syllabus</a:t>
            </a:r>
          </a:p>
          <a:p>
            <a:pPr marL="1056132" lvl="2" indent="-571500">
              <a:buFont typeface="+mj-lt"/>
              <a:buAutoNum type="romanUcPeriod"/>
            </a:pPr>
            <a:r>
              <a:rPr lang="en-US" dirty="0" smtClean="0"/>
              <a:t>Rubrics</a:t>
            </a:r>
          </a:p>
          <a:p>
            <a:pPr marL="1056132" lvl="2" indent="-571500">
              <a:buFont typeface="+mj-lt"/>
              <a:buAutoNum type="romanUcPeriod"/>
            </a:pPr>
            <a:r>
              <a:rPr lang="en-US" dirty="0" smtClean="0"/>
              <a:t>Course Assignments</a:t>
            </a:r>
          </a:p>
          <a:p>
            <a:pPr marL="1577340" lvl="4" indent="-571500">
              <a:buFont typeface="+mj-lt"/>
              <a:buAutoNum type="romanUcPeriod"/>
            </a:pPr>
            <a:r>
              <a:rPr lang="en-US" dirty="0" smtClean="0"/>
              <a:t>Article Critiques</a:t>
            </a:r>
          </a:p>
          <a:p>
            <a:pPr marL="1577340" lvl="4" indent="-571500">
              <a:buFont typeface="+mj-lt"/>
              <a:buAutoNum type="romanUcPeriod"/>
            </a:pPr>
            <a:r>
              <a:rPr lang="en-US" dirty="0" smtClean="0"/>
              <a:t>Lesson Plans</a:t>
            </a:r>
          </a:p>
          <a:p>
            <a:pPr marL="1577340" lvl="4" indent="-571500">
              <a:buFont typeface="+mj-lt"/>
              <a:buAutoNum type="romanUcPeriod"/>
            </a:pPr>
            <a:r>
              <a:rPr lang="en-US" dirty="0" smtClean="0"/>
              <a:t>Handouts</a:t>
            </a:r>
          </a:p>
          <a:p>
            <a:pPr marL="1577340" lvl="4" indent="-571500">
              <a:buFont typeface="+mj-lt"/>
              <a:buAutoNum type="romanUcPeriod"/>
            </a:pPr>
            <a:r>
              <a:rPr lang="en-US" dirty="0" smtClean="0"/>
              <a:t>Dr. Bryant Class Agendas</a:t>
            </a:r>
          </a:p>
          <a:p>
            <a:pPr marL="1577340" lvl="4" indent="-571500">
              <a:buFont typeface="+mj-lt"/>
              <a:buAutoNum type="romanUcPeriod"/>
            </a:pPr>
            <a:r>
              <a:rPr lang="en-US" dirty="0" smtClean="0"/>
              <a:t>Templates/Examples</a:t>
            </a:r>
          </a:p>
          <a:p>
            <a:pPr marL="1577340" lvl="4" indent="-571500">
              <a:buFont typeface="+mj-lt"/>
              <a:buAutoNum type="romanUcPeriod"/>
            </a:pPr>
            <a:r>
              <a:rPr lang="en-US" dirty="0" smtClean="0"/>
              <a:t>Notes/Definitions</a:t>
            </a:r>
          </a:p>
          <a:p>
            <a:pPr marL="1577340" lvl="4" indent="-571500">
              <a:buFont typeface="+mj-lt"/>
              <a:buAutoNum type="romanUcPeriod"/>
            </a:pPr>
            <a:r>
              <a:rPr lang="en-US" dirty="0" smtClean="0"/>
              <a:t>Out of class assignments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t>Standard four diversity</a:t>
            </a:r>
            <a:endParaRPr lang="en-US" dirty="0"/>
          </a:p>
        </p:txBody>
      </p:sp>
      <p:sp>
        <p:nvSpPr>
          <p:cNvPr id="3" name="Content Placeholder 2"/>
          <p:cNvSpPr>
            <a:spLocks noGrp="1"/>
          </p:cNvSpPr>
          <p:nvPr>
            <p:ph idx="1"/>
          </p:nvPr>
        </p:nvSpPr>
        <p:spPr>
          <a:xfrm>
            <a:off x="457200" y="1219200"/>
            <a:ext cx="7239000" cy="5236536"/>
          </a:xfrm>
        </p:spPr>
        <p:txBody>
          <a:bodyPr>
            <a:normAutofit fontScale="47500" lnSpcReduction="20000"/>
          </a:bodyPr>
          <a:lstStyle/>
          <a:p>
            <a:r>
              <a:rPr lang="en-US" i="1" dirty="0" smtClean="0"/>
              <a:t>Candidates create and engage their students in literacy practices that develop awareness, understanding, respect, and a valuing of differences in our society.</a:t>
            </a:r>
            <a:endParaRPr lang="en-US" dirty="0" smtClean="0"/>
          </a:p>
          <a:p>
            <a:r>
              <a:rPr lang="en-US" dirty="0" smtClean="0"/>
              <a:t>The Diversity Standard focuses on the need to prepare teachers to build and engage their students in a curriculum that places value on the diversity that exists in our society, as featured in elements such as race, ethnicity, class, gender, religion, and language. This standard is grounded in a set of principles and understandings that reflect a vision for a democratic and just society and inform the effective preparation of reading professionals.</a:t>
            </a:r>
          </a:p>
          <a:p>
            <a:r>
              <a:rPr lang="en-US" dirty="0" smtClean="0"/>
              <a:t>The following are the major assumptions of the </a:t>
            </a:r>
            <a:r>
              <a:rPr lang="en-US" dirty="0" smtClean="0">
                <a:hlinkClick r:id="rId2" action="ppaction://hlinkfile"/>
              </a:rPr>
              <a:t>Standards 2010 Committee</a:t>
            </a:r>
            <a:r>
              <a:rPr lang="en-US" dirty="0" smtClean="0"/>
              <a:t> for developing this standard and its elements:</a:t>
            </a:r>
          </a:p>
          <a:p>
            <a:r>
              <a:rPr lang="en-US" dirty="0" smtClean="0"/>
              <a:t>Diversity will be as much a reality in the future as it is in our lives today and has been in the lives of our predecessors.</a:t>
            </a:r>
          </a:p>
          <a:p>
            <a:r>
              <a:rPr lang="en-US" dirty="0" smtClean="0"/>
              <a:t>There is a tradition of “deficit” thinking and discourse in the context of diversity and schooling. As a society, we are not far removed from a time when cultural deprivation was an accepted term.</a:t>
            </a:r>
          </a:p>
          <a:p>
            <a:r>
              <a:rPr lang="en-US" dirty="0" smtClean="0"/>
              <a:t>Diversity is a potential source of strength of a society to be encouraged not discouraged. Diversity is the basis for adaptability to change, and change is the only certainty in the future.</a:t>
            </a:r>
          </a:p>
          <a:p>
            <a:r>
              <a:rPr lang="en-US" dirty="0" smtClean="0"/>
              <a:t>Creating a </a:t>
            </a:r>
            <a:r>
              <a:rPr lang="en-US" dirty="0" smtClean="0">
                <a:hlinkClick r:id="rId3" action="ppaction://hlinkfile"/>
              </a:rPr>
              <a:t>curriculum</a:t>
            </a:r>
            <a:r>
              <a:rPr lang="en-US" dirty="0" smtClean="0"/>
              <a:t> that values diversity requires that teacher educators and teachers step outside their personal experiences within a particular linguistic, ethnic, or cultural group to experience the offerings of other groups.</a:t>
            </a:r>
          </a:p>
          <a:p>
            <a:r>
              <a:rPr lang="en-US" dirty="0" smtClean="0"/>
              <a:t>The elements of diversity in a society cannot be isolated within that society and certainly not within an individual. The elements of diversity interact in the form of multiple identities that may move from the background into the foreground as a function of the context and the moment.</a:t>
            </a:r>
          </a:p>
          <a:p>
            <a:r>
              <a:rPr lang="en-US" dirty="0" smtClean="0"/>
              <a:t>There is a danger in </a:t>
            </a:r>
            <a:r>
              <a:rPr lang="en-US" dirty="0" err="1" smtClean="0"/>
              <a:t>overgeneralizing</a:t>
            </a:r>
            <a:r>
              <a:rPr lang="en-US" dirty="0" smtClean="0"/>
              <a:t> (i.e., stereotyping) characteristics to all members of a group.</a:t>
            </a:r>
          </a:p>
          <a:p>
            <a:r>
              <a:rPr lang="en-US" dirty="0" smtClean="0"/>
              <a:t>Language-minority students need appropriate and different language and literacy instruction if they are to be successful academically while they learn English.</a:t>
            </a:r>
          </a:p>
          <a:p>
            <a:r>
              <a:rPr lang="en-US" dirty="0" smtClean="0"/>
              <a:t>It is the responsibility of teachers and schools not only to prepare learners in ways that value their diversity but also to prepare those learners to engage in active citizenship to redress areas of inequity and privilege.</a:t>
            </a:r>
          </a:p>
          <a:p>
            <a:pPr>
              <a:buNone/>
            </a:pPr>
            <a:r>
              <a:rPr lang="en-US" i="1" dirty="0" smtClean="0"/>
              <a:t>www.reading.org</a:t>
            </a:r>
            <a:endParaRPr lang="en-US"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fontScale="90000"/>
          </a:bodyPr>
          <a:lstStyle/>
          <a:p>
            <a:pPr algn="ctr"/>
            <a:r>
              <a:rPr lang="en-US" dirty="0" smtClean="0"/>
              <a:t>Standard five literate environment </a:t>
            </a:r>
            <a:endParaRPr lang="en-US" dirty="0"/>
          </a:p>
        </p:txBody>
      </p:sp>
      <p:sp>
        <p:nvSpPr>
          <p:cNvPr id="3" name="Content Placeholder 2"/>
          <p:cNvSpPr>
            <a:spLocks noGrp="1"/>
          </p:cNvSpPr>
          <p:nvPr>
            <p:ph idx="1"/>
          </p:nvPr>
        </p:nvSpPr>
        <p:spPr>
          <a:xfrm>
            <a:off x="457200" y="1295400"/>
            <a:ext cx="7239000" cy="5160336"/>
          </a:xfrm>
        </p:spPr>
        <p:txBody>
          <a:bodyPr>
            <a:normAutofit fontScale="47500" lnSpcReduction="20000"/>
          </a:bodyPr>
          <a:lstStyle/>
          <a:p>
            <a:r>
              <a:rPr lang="en-US" i="1" dirty="0" smtClean="0"/>
              <a:t>Candidates create a literate environment that fosters reading and writing by integrating foundational knowledge, instructional practices, approaches and methods, curriculum materials, and the appropriate use of assessments.</a:t>
            </a:r>
            <a:endParaRPr lang="en-US" dirty="0" smtClean="0"/>
          </a:p>
          <a:p>
            <a:r>
              <a:rPr lang="en-US" dirty="0" smtClean="0"/>
              <a:t>The Literate Environment Standard focuses on the need for candidates to synthesize their </a:t>
            </a:r>
            <a:r>
              <a:rPr lang="en-US" dirty="0" smtClean="0">
                <a:hlinkClick r:id="rId2" action="ppaction://hlinkfile"/>
              </a:rPr>
              <a:t>foundational knowledge</a:t>
            </a:r>
            <a:r>
              <a:rPr lang="en-US" dirty="0" smtClean="0"/>
              <a:t> about content, pedagogy, the effective use of physical space, instructional materials and technology, and the impact of the social environment to create an environment that fosters and supports students’ traditional print, digital, and online reading and writing achievement. This standard recognizes that candidates must create a literate environment that meets the diverse needs of students and facilitates connections across content areas as well as with the world outside the school.</a:t>
            </a:r>
          </a:p>
          <a:p>
            <a:r>
              <a:rPr lang="en-US" dirty="0" smtClean="0"/>
              <a:t>The following are the major assumptions of the </a:t>
            </a:r>
            <a:r>
              <a:rPr lang="en-US" dirty="0" smtClean="0">
                <a:hlinkClick r:id="rId3" action="ppaction://hlinkfile"/>
              </a:rPr>
              <a:t>Standards 2010 Committee</a:t>
            </a:r>
            <a:r>
              <a:rPr lang="en-US" dirty="0" smtClean="0"/>
              <a:t> for developing this standard and its elements:</a:t>
            </a:r>
          </a:p>
          <a:p>
            <a:r>
              <a:rPr lang="en-US" dirty="0" smtClean="0"/>
              <a:t>An effective literate environment offers both visible and “invisible” support (i.e., psychological, social, emotional) to learners as they expand their </a:t>
            </a:r>
            <a:r>
              <a:rPr lang="en-US" dirty="0" err="1" smtClean="0"/>
              <a:t>literacies</a:t>
            </a:r>
            <a:r>
              <a:rPr lang="en-US" dirty="0" smtClean="0"/>
              <a:t>.</a:t>
            </a:r>
          </a:p>
          <a:p>
            <a:r>
              <a:rPr lang="en-US" dirty="0" smtClean="0"/>
              <a:t>The goal of the literate environment is to create a flexible border between the world outside the classroom and school to the world within (i.e., making the </a:t>
            </a:r>
            <a:r>
              <a:rPr lang="en-US" dirty="0" smtClean="0">
                <a:hlinkClick r:id="rId4" action="ppaction://hlinkfile"/>
              </a:rPr>
              <a:t>curriculum</a:t>
            </a:r>
            <a:r>
              <a:rPr lang="en-US" dirty="0" smtClean="0"/>
              <a:t> permeable to the social context). Learning should extend beyond the walls of the educational context to explore the potential for acts of literacy that affect the world outside.</a:t>
            </a:r>
          </a:p>
          <a:p>
            <a:r>
              <a:rPr lang="en-US" dirty="0" smtClean="0"/>
              <a:t>Learners require a literate environment that affords them the opportunity to engage in meaningful ways by providing time, accessibility, tools, choice, and support.</a:t>
            </a:r>
          </a:p>
          <a:p>
            <a:r>
              <a:rPr lang="en-US" dirty="0" smtClean="0"/>
              <a:t>Student learning is positively impacted by positive teacher dispositions, such as high expectations, a carefully crafted physical environment, and a safe, low-risk social environment.</a:t>
            </a:r>
          </a:p>
          <a:p>
            <a:r>
              <a:rPr lang="en-US" dirty="0" smtClean="0"/>
              <a:t>To meet the needs of learners, a </a:t>
            </a:r>
            <a:r>
              <a:rPr lang="en-US" dirty="0" err="1" smtClean="0"/>
              <a:t>coconstructed</a:t>
            </a:r>
            <a:r>
              <a:rPr lang="en-US" dirty="0" smtClean="0"/>
              <a:t> literate environment must continually change as interests and focal points for learning shift over time.</a:t>
            </a:r>
          </a:p>
          <a:p>
            <a:endParaRPr lang="en-US" i="1" dirty="0" smtClean="0"/>
          </a:p>
          <a:p>
            <a:r>
              <a:rPr lang="en-US" i="1" dirty="0" err="1" smtClean="0"/>
              <a:t>www,reading.org</a:t>
            </a:r>
            <a:endParaRPr lang="en-US"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fontScale="90000"/>
          </a:bodyPr>
          <a:lstStyle/>
          <a:p>
            <a:pPr algn="ctr"/>
            <a:r>
              <a:rPr lang="en-US" dirty="0" smtClean="0"/>
              <a:t>Standard six professional learning and leadership </a:t>
            </a:r>
            <a:endParaRPr lang="en-US" dirty="0"/>
          </a:p>
        </p:txBody>
      </p:sp>
      <p:sp>
        <p:nvSpPr>
          <p:cNvPr id="3" name="Content Placeholder 2"/>
          <p:cNvSpPr>
            <a:spLocks noGrp="1"/>
          </p:cNvSpPr>
          <p:nvPr>
            <p:ph idx="1"/>
          </p:nvPr>
        </p:nvSpPr>
        <p:spPr>
          <a:xfrm>
            <a:off x="457200" y="990600"/>
            <a:ext cx="7239000" cy="5867400"/>
          </a:xfrm>
        </p:spPr>
        <p:txBody>
          <a:bodyPr>
            <a:normAutofit fontScale="47500" lnSpcReduction="20000"/>
          </a:bodyPr>
          <a:lstStyle/>
          <a:p>
            <a:r>
              <a:rPr lang="en-US" i="1" dirty="0" smtClean="0"/>
              <a:t>Candidates recognize the importance of, demonstrate, and facilitate professional learning and leadership as a career-long effort and responsibility.</a:t>
            </a:r>
            <a:endParaRPr lang="en-US" dirty="0" smtClean="0"/>
          </a:p>
          <a:p>
            <a:r>
              <a:rPr lang="en-US" dirty="0" smtClean="0"/>
              <a:t>The Professional Learning and Leadership Standard is based on a commitment by all reading professionals to lifelong learning. Professionals learn in many different ways, for example, individual learning through activities such as reading, pursuing advanced degrees, and attending professional meetings. The elements featured in this standard include an emphasis on positive dispositions, individual and collaborative learning, the ability to design and evaluate professional learning experiences, the importance of advocacy, and a need for knowledge about adult learning and school leadership. Also, learning is often collaborative and occurs in the workplace through grade-level meetings, academic team meetings, workshops, study groups, and so forth.</a:t>
            </a:r>
          </a:p>
          <a:p>
            <a:r>
              <a:rPr lang="en-US" dirty="0" smtClean="0"/>
              <a:t>The following are the major assumptions of the </a:t>
            </a:r>
            <a:r>
              <a:rPr lang="en-US" dirty="0" smtClean="0">
                <a:hlinkClick r:id="rId2" action="ppaction://hlinkfile"/>
              </a:rPr>
              <a:t>Standards 2010 Committee</a:t>
            </a:r>
            <a:r>
              <a:rPr lang="en-US" dirty="0" smtClean="0"/>
              <a:t> for developing this standard and its elements:</a:t>
            </a:r>
          </a:p>
          <a:p>
            <a:r>
              <a:rPr lang="en-US" dirty="0" smtClean="0"/>
              <a:t>Effective professional learning is evidence based in ways that reflect both competent and critical use of relevant research and is thoughtfully planned, ongoing, differentiated, and embedded in the work of all faculty members.</a:t>
            </a:r>
          </a:p>
          <a:p>
            <a:r>
              <a:rPr lang="en-US" dirty="0" smtClean="0"/>
              <a:t>Effective professional learning is inclusive and collaborative across parents or guardians, the community, and all school staff, including education support personnel, classroom teachers, specialized personnel, supervisors, and administrators.</a:t>
            </a:r>
          </a:p>
          <a:p>
            <a:r>
              <a:rPr lang="en-US" dirty="0" smtClean="0"/>
              <a:t>Effective professional learning is focused on content determined by careful consideration and assessment of the needs of students, teachers, parents or guardians, and the larger community of stakeholders.</a:t>
            </a:r>
          </a:p>
          <a:p>
            <a:r>
              <a:rPr lang="en-US" dirty="0" smtClean="0"/>
              <a:t>Effective professional learning is supportive of the need for instruction that is responsive to the range of </a:t>
            </a:r>
            <a:r>
              <a:rPr lang="en-US" dirty="0" smtClean="0">
                <a:hlinkClick r:id="rId3" action="ppaction://hlinkfile"/>
              </a:rPr>
              <a:t>diversity</a:t>
            </a:r>
            <a:r>
              <a:rPr lang="en-US" dirty="0" smtClean="0"/>
              <a:t>.</a:t>
            </a:r>
          </a:p>
          <a:p>
            <a:r>
              <a:rPr lang="en-US" dirty="0" smtClean="0"/>
              <a:t>Effective professional learning is grounded in research related to adult learning and organizational change as well as research on reading acquisition, development, assessment, and instruction.</a:t>
            </a:r>
          </a:p>
          <a:p>
            <a:r>
              <a:rPr lang="en-US" dirty="0" smtClean="0"/>
              <a:t>Effective professional learning in schools requires collaboration, is job embedded, builds trust, and empowers teachers, and those who lead such efforts must have effective interpersonal, leadership, and communication skills.</a:t>
            </a:r>
          </a:p>
          <a:p>
            <a:endParaRPr lang="en-US" dirty="0" smtClean="0"/>
          </a:p>
          <a:p>
            <a:r>
              <a:rPr lang="en-US" i="1" dirty="0" smtClean="0"/>
              <a:t>www.reading.org</a:t>
            </a:r>
          </a:p>
          <a:p>
            <a:endParaRPr lang="en-US"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42048" cy="3261360"/>
          </a:xfrm>
        </p:spPr>
        <p:txBody>
          <a:bodyPr/>
          <a:lstStyle/>
          <a:p>
            <a:pPr algn="ctr"/>
            <a:r>
              <a:rPr lang="en-US" dirty="0" smtClean="0"/>
              <a:t>iii.</a:t>
            </a:r>
            <a:br>
              <a:rPr lang="en-US" dirty="0" smtClean="0"/>
            </a:br>
            <a:r>
              <a:rPr lang="en-US" dirty="0" smtClean="0"/>
              <a:t>Conceptual framework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670560"/>
          </a:xfrm>
        </p:spPr>
        <p:txBody>
          <a:bodyPr>
            <a:normAutofit fontScale="90000"/>
          </a:bodyPr>
          <a:lstStyle/>
          <a:p>
            <a:pPr algn="ctr"/>
            <a:r>
              <a:rPr lang="en-US" dirty="0" smtClean="0"/>
              <a:t>RESPONSIVE EDUCATOR diagram</a:t>
            </a:r>
            <a:br>
              <a:rPr lang="en-US" dirty="0" smtClean="0"/>
            </a:br>
            <a:r>
              <a:rPr lang="en-US" sz="2400" b="0" i="1" dirty="0" smtClean="0"/>
              <a:t>PROVIDED BY WWW.JSUMS.EDU</a:t>
            </a:r>
            <a:endParaRPr lang="en-US"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1925693" y="1143000"/>
            <a:ext cx="4170307" cy="5257799"/>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42048" cy="5699760"/>
          </a:xfrm>
        </p:spPr>
        <p:txBody>
          <a:bodyPr>
            <a:normAutofit/>
          </a:bodyPr>
          <a:lstStyle/>
          <a:p>
            <a:pPr algn="ctr"/>
            <a:r>
              <a:rPr lang="en-US" sz="2800" dirty="0" smtClean="0"/>
              <a:t>The Jackson state university college of education and human development utilizes the structure of a </a:t>
            </a:r>
            <a:r>
              <a:rPr lang="en-US" sz="2800" dirty="0" err="1" smtClean="0"/>
              <a:t>venn</a:t>
            </a:r>
            <a:r>
              <a:rPr lang="en-US" sz="2800" dirty="0" smtClean="0"/>
              <a:t> diagram with the words content, pedagogy, and disposition on the outer circles; knowledgeable response, professional response, conventional response, and skillful response on the inner circles.  The diagram is entitled the responsive educator.  </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Content </a:t>
            </a:r>
            <a:endParaRPr lang="en-US" sz="4400" dirty="0"/>
          </a:p>
        </p:txBody>
      </p:sp>
      <p:sp>
        <p:nvSpPr>
          <p:cNvPr id="3" name="Content Placeholder 2"/>
          <p:cNvSpPr>
            <a:spLocks noGrp="1"/>
          </p:cNvSpPr>
          <p:nvPr>
            <p:ph idx="1"/>
          </p:nvPr>
        </p:nvSpPr>
        <p:spPr/>
        <p:txBody>
          <a:bodyPr/>
          <a:lstStyle/>
          <a:p>
            <a:r>
              <a:rPr lang="en-US" sz="2800" dirty="0" smtClean="0"/>
              <a:t>The first circle is labeled content.  The content of the responsive educator is what the lesson contains.  A responsive educator’s content is the specific informational data that will be provided to the students according to the curriculum and standards.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Pedagogy</a:t>
            </a:r>
            <a:endParaRPr lang="en-US" sz="4400" dirty="0"/>
          </a:p>
        </p:txBody>
      </p:sp>
      <p:sp>
        <p:nvSpPr>
          <p:cNvPr id="3" name="Content Placeholder 2"/>
          <p:cNvSpPr>
            <a:spLocks noGrp="1"/>
          </p:cNvSpPr>
          <p:nvPr>
            <p:ph idx="1"/>
          </p:nvPr>
        </p:nvSpPr>
        <p:spPr/>
        <p:txBody>
          <a:bodyPr/>
          <a:lstStyle/>
          <a:p>
            <a:r>
              <a:rPr lang="en-US" dirty="0" smtClean="0"/>
              <a:t>Pedagogy is the method and practice of teaching as an academic subject of theoretical concept.  It is the art and science of teaching.  Pedagogy is the theoretical approach to teaching, especially education.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Disposition</a:t>
            </a:r>
            <a:endParaRPr lang="en-US" sz="4400" dirty="0"/>
          </a:p>
        </p:txBody>
      </p:sp>
      <p:sp>
        <p:nvSpPr>
          <p:cNvPr id="3" name="Content Placeholder 2"/>
          <p:cNvSpPr>
            <a:spLocks noGrp="1"/>
          </p:cNvSpPr>
          <p:nvPr>
            <p:ph idx="1"/>
          </p:nvPr>
        </p:nvSpPr>
        <p:spPr>
          <a:xfrm>
            <a:off x="457200" y="1524000"/>
            <a:ext cx="7239000" cy="4931736"/>
          </a:xfrm>
        </p:spPr>
        <p:txBody>
          <a:bodyPr>
            <a:normAutofit fontScale="92500"/>
          </a:bodyPr>
          <a:lstStyle/>
          <a:p>
            <a:r>
              <a:rPr lang="en-US" dirty="0" smtClean="0"/>
              <a:t>The next circle on the Venn Diagram is entitled disposition.  Disposition according to </a:t>
            </a:r>
            <a:r>
              <a:rPr lang="en-US" i="1" dirty="0" smtClean="0"/>
              <a:t>Webster’s Dictionary</a:t>
            </a:r>
            <a:r>
              <a:rPr lang="en-US" dirty="0" smtClean="0"/>
              <a:t> is a person’s inherent qualities of mind and character.  This principle means a person’s unique qualities and personality.  One’s disposition is what creates them for their future career.  As a teacher, it is imperative that one have a caring, patient, and loving disposition.  I apply this to my teaching style by knowing that I must be patient and determined to help my students.  I must also have the innate ability to persevere over any obstacles that I may encounter as a teacher.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Knowledgeable response</a:t>
            </a:r>
            <a:endParaRPr lang="en-US" dirty="0"/>
          </a:p>
        </p:txBody>
      </p:sp>
      <p:sp>
        <p:nvSpPr>
          <p:cNvPr id="3" name="Content Placeholder 2"/>
          <p:cNvSpPr>
            <a:spLocks noGrp="1"/>
          </p:cNvSpPr>
          <p:nvPr>
            <p:ph idx="1"/>
          </p:nvPr>
        </p:nvSpPr>
        <p:spPr/>
        <p:txBody>
          <a:bodyPr/>
          <a:lstStyle/>
          <a:p>
            <a:r>
              <a:rPr lang="en-US" dirty="0" smtClean="0"/>
              <a:t>Written in between content and pedagogy is the sub-title KNOWLEDGABLE RESPONSE.  A knowledgeable response is a response that is well evaluated and analyzed.  An effective teacher would always present a knowledgeable response because an effective teacher considers the audience’s reaction, carefully ponders a response, and when necessary explains his or her response thoroughly.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pPr algn="ctr"/>
            <a:r>
              <a:rPr lang="en-US" dirty="0" smtClean="0"/>
              <a:t>Table of Contents (continued)</a:t>
            </a:r>
            <a:endParaRPr lang="en-US" dirty="0"/>
          </a:p>
        </p:txBody>
      </p:sp>
      <p:sp>
        <p:nvSpPr>
          <p:cNvPr id="3" name="Content Placeholder 2"/>
          <p:cNvSpPr>
            <a:spLocks noGrp="1"/>
          </p:cNvSpPr>
          <p:nvPr>
            <p:ph idx="1"/>
          </p:nvPr>
        </p:nvSpPr>
        <p:spPr>
          <a:xfrm>
            <a:off x="457200" y="1295400"/>
            <a:ext cx="7239000" cy="5160336"/>
          </a:xfrm>
        </p:spPr>
        <p:txBody>
          <a:bodyPr>
            <a:normAutofit fontScale="92500" lnSpcReduction="20000"/>
          </a:bodyPr>
          <a:lstStyle/>
          <a:p>
            <a:pPr>
              <a:buNone/>
            </a:pPr>
            <a:r>
              <a:rPr lang="en-US" dirty="0" smtClean="0"/>
              <a:t>v. Clinical/Practicum</a:t>
            </a:r>
          </a:p>
          <a:p>
            <a:pPr>
              <a:buNone/>
            </a:pPr>
            <a:r>
              <a:rPr lang="en-US" dirty="0" smtClean="0"/>
              <a:t>		I. Thank you letters</a:t>
            </a:r>
          </a:p>
          <a:p>
            <a:pPr>
              <a:buNone/>
            </a:pPr>
            <a:r>
              <a:rPr lang="en-US" dirty="0" smtClean="0"/>
              <a:t>		II. Daily log of reflections</a:t>
            </a:r>
          </a:p>
          <a:p>
            <a:pPr>
              <a:buNone/>
            </a:pPr>
            <a:endParaRPr lang="en-US" dirty="0" smtClean="0"/>
          </a:p>
          <a:p>
            <a:pPr>
              <a:buNone/>
            </a:pPr>
            <a:r>
              <a:rPr lang="en-US" dirty="0" smtClean="0"/>
              <a:t>VI. Professional Development</a:t>
            </a:r>
          </a:p>
          <a:p>
            <a:pPr>
              <a:buNone/>
            </a:pPr>
            <a:r>
              <a:rPr lang="en-US" dirty="0" smtClean="0"/>
              <a:t>		I. NAEYC</a:t>
            </a:r>
          </a:p>
          <a:p>
            <a:pPr>
              <a:buNone/>
            </a:pPr>
            <a:r>
              <a:rPr lang="en-US" dirty="0" smtClean="0"/>
              <a:t>		II. NEA</a:t>
            </a:r>
          </a:p>
          <a:p>
            <a:pPr>
              <a:buNone/>
            </a:pPr>
            <a:r>
              <a:rPr lang="en-US" dirty="0" smtClean="0"/>
              <a:t>		III. Ronald E. McNair</a:t>
            </a:r>
          </a:p>
          <a:p>
            <a:pPr>
              <a:buNone/>
            </a:pPr>
            <a:r>
              <a:rPr lang="en-US" dirty="0" smtClean="0"/>
              <a:t>		IV. Conference Info</a:t>
            </a:r>
          </a:p>
          <a:p>
            <a:pPr>
              <a:buNone/>
            </a:pPr>
            <a:r>
              <a:rPr lang="en-US" dirty="0" smtClean="0"/>
              <a:t>VII. Student Evaluation/Reflection</a:t>
            </a:r>
          </a:p>
          <a:p>
            <a:pPr>
              <a:buNone/>
            </a:pPr>
            <a:r>
              <a:rPr lang="en-US" dirty="0" smtClean="0"/>
              <a:t>		I. Personal Self Analysis and Strength 		Inventory</a:t>
            </a:r>
          </a:p>
          <a:p>
            <a:pPr>
              <a:buNone/>
            </a:pPr>
            <a:r>
              <a:rPr lang="en-US" dirty="0" smtClean="0"/>
              <a:t>		II. Self Assessment Questions</a:t>
            </a:r>
          </a:p>
          <a:p>
            <a:pPr>
              <a:buNone/>
            </a:pPr>
            <a:r>
              <a:rPr lang="en-US" dirty="0" smtClean="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Professional response</a:t>
            </a:r>
            <a:endParaRPr lang="en-US" dirty="0"/>
          </a:p>
        </p:txBody>
      </p:sp>
      <p:sp>
        <p:nvSpPr>
          <p:cNvPr id="3" name="Content Placeholder 2"/>
          <p:cNvSpPr>
            <a:spLocks noGrp="1"/>
          </p:cNvSpPr>
          <p:nvPr>
            <p:ph idx="1"/>
          </p:nvPr>
        </p:nvSpPr>
        <p:spPr/>
        <p:txBody>
          <a:bodyPr/>
          <a:lstStyle/>
          <a:p>
            <a:r>
              <a:rPr lang="en-US" dirty="0" smtClean="0"/>
              <a:t>The next subtitle moving counterclockwise around the Venn Diagram is PROFESSIONAL RESPONSE. A professional response is a response that expresses a point of view in a respectable and appropriate manner aligned with the statues and principles of a career.  An effective teacher would always uphold the statues and ethical stability of the teaching profession by remaining professional and respectful to all he or she encounters </a:t>
            </a:r>
            <a:r>
              <a:rPr lang="en-US" dirty="0" err="1" smtClean="0"/>
              <a:t>eg</a:t>
            </a:r>
            <a:r>
              <a:rPr lang="en-US" dirty="0" smtClean="0"/>
              <a:t>. parents, administrators, students, or fellow faculty members.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Committed Response</a:t>
            </a:r>
            <a:endParaRPr lang="en-US" dirty="0"/>
          </a:p>
        </p:txBody>
      </p:sp>
      <p:sp>
        <p:nvSpPr>
          <p:cNvPr id="3" name="Content Placeholder 2"/>
          <p:cNvSpPr>
            <a:spLocks noGrp="1"/>
          </p:cNvSpPr>
          <p:nvPr>
            <p:ph idx="1"/>
          </p:nvPr>
        </p:nvSpPr>
        <p:spPr/>
        <p:txBody>
          <a:bodyPr/>
          <a:lstStyle/>
          <a:p>
            <a:r>
              <a:rPr lang="en-US" dirty="0" smtClean="0"/>
              <a:t>A committed response is a commitment to offer a response to any issue or concern posed to a response educator or effective teacher.  An effective teacher would always make a complete and concerted effort to offer a response to anyone that may request his or her assistance.  As a teacher, one has the obligation to others, especially students, to respond in a committed and concerned manner.</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Skillful Response </a:t>
            </a:r>
            <a:endParaRPr lang="en-US" dirty="0"/>
          </a:p>
        </p:txBody>
      </p:sp>
      <p:sp>
        <p:nvSpPr>
          <p:cNvPr id="3" name="Content Placeholder 2"/>
          <p:cNvSpPr>
            <a:spLocks noGrp="1"/>
          </p:cNvSpPr>
          <p:nvPr>
            <p:ph idx="1"/>
          </p:nvPr>
        </p:nvSpPr>
        <p:spPr/>
        <p:txBody>
          <a:bodyPr/>
          <a:lstStyle/>
          <a:p>
            <a:r>
              <a:rPr lang="en-US" dirty="0" smtClean="0"/>
              <a:t>A skillful response is a response that exhibits one is well versed in his or her profession.  An effective teacher and responsive educator must always have the ability to offer a skillful response to peers, administrators, parents, and students.  An effective teacher should study the teaching profession and techniques carefully so he or she would always have the preparedness to deliver a skillful response.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42048" cy="4251960"/>
          </a:xfrm>
        </p:spPr>
        <p:txBody>
          <a:bodyPr>
            <a:normAutofit/>
          </a:bodyPr>
          <a:lstStyle/>
          <a:p>
            <a:r>
              <a:rPr lang="en-US" dirty="0" smtClean="0"/>
              <a:t>Each of these components of the </a:t>
            </a:r>
            <a:r>
              <a:rPr lang="en-US" dirty="0" err="1" smtClean="0"/>
              <a:t>venn</a:t>
            </a:r>
            <a:r>
              <a:rPr lang="en-US" dirty="0" smtClean="0"/>
              <a:t> diagram create what is known as a responsive educator and eventually mold an effective teacher.</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20040"/>
            <a:ext cx="7239000" cy="518160"/>
          </a:xfrm>
        </p:spPr>
        <p:txBody>
          <a:bodyPr>
            <a:normAutofit fontScale="90000"/>
          </a:bodyPr>
          <a:lstStyle/>
          <a:p>
            <a:pPr algn="ctr"/>
            <a:r>
              <a:rPr lang="en-US" dirty="0" smtClean="0"/>
              <a:t>Reflection of the framework</a:t>
            </a:r>
            <a:endParaRPr lang="en-US" dirty="0"/>
          </a:p>
        </p:txBody>
      </p:sp>
      <p:sp>
        <p:nvSpPr>
          <p:cNvPr id="6" name="Content Placeholder 5"/>
          <p:cNvSpPr>
            <a:spLocks noGrp="1"/>
          </p:cNvSpPr>
          <p:nvPr>
            <p:ph idx="1"/>
          </p:nvPr>
        </p:nvSpPr>
        <p:spPr>
          <a:xfrm>
            <a:off x="457200" y="1066800"/>
            <a:ext cx="7239000" cy="5486400"/>
          </a:xfrm>
        </p:spPr>
        <p:txBody>
          <a:bodyPr>
            <a:normAutofit fontScale="62500" lnSpcReduction="20000"/>
          </a:bodyPr>
          <a:lstStyle/>
          <a:p>
            <a:pPr>
              <a:buNone/>
            </a:pPr>
            <a:r>
              <a:rPr lang="en-US" dirty="0" smtClean="0"/>
              <a:t>	The Responsive Educator Framework, is a framework that aims to cultivate and encourage high scholastic efforts and accomplishments of those future educators that take advantage of it. The framework is a complete breakdown of the most important aspects of a teacher.  The responsive educator is educated on the content of a lesson, the pedagogy, or theory of teaching, and a responsive educator should have a caring, patient, and loving disposition. The responsive educator must also be willing to provide a knowledgeable response, a professional response, a committed response, and a skillful response. The students of Jackson State University’s Elementary Education program must use these qualities, skills, and talents of a responsive educator to G.E.A.R. up and encourage students to think critically and analytically.  The conceptual framework of the Responsive Educator’s model allows the future educators matriculating through Jackson State University the ability to create a quality enhancement plan for their future, and their future students. </a:t>
            </a:r>
          </a:p>
          <a:p>
            <a:pPr>
              <a:buNone/>
            </a:pPr>
            <a:r>
              <a:rPr lang="en-US" dirty="0" smtClean="0"/>
              <a:t>	I can apply the framework to my teaching style by developing an ideal disposition of a teacher now, prior to my work in an actual classroom. I can also apply the framework to my teaching style by recognizing that I will be the sole developer of the content of my lessons, and since the most important facet of learning in my opinion is enjoyment by the students, I must strive to ensure that the work I have for students to complete is both knowledgeable and enjoyable. Finally, I will apply the framework to my teaching style by ensuring that no matter the situation I remain professional, knowledgeable, committed, and always use the full potential of my skills and training acquired at Jackson State University.</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3566160"/>
          </a:xfrm>
        </p:spPr>
        <p:txBody>
          <a:bodyPr>
            <a:normAutofit/>
          </a:bodyPr>
          <a:lstStyle/>
          <a:p>
            <a:pPr algn="ctr"/>
            <a:r>
              <a:rPr lang="en-US" dirty="0" smtClean="0"/>
              <a:t>iv.</a:t>
            </a:r>
            <a:br>
              <a:rPr lang="en-US" dirty="0" smtClean="0"/>
            </a:br>
            <a:r>
              <a:rPr lang="en-US" dirty="0" smtClean="0"/>
              <a:t>Coursework</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Rubrics</a:t>
            </a:r>
            <a:endParaRPr lang="en-US" dirty="0"/>
          </a:p>
        </p:txBody>
      </p:sp>
      <p:sp>
        <p:nvSpPr>
          <p:cNvPr id="3" name="Content Placeholder 2"/>
          <p:cNvSpPr>
            <a:spLocks noGrp="1"/>
          </p:cNvSpPr>
          <p:nvPr>
            <p:ph idx="1"/>
          </p:nvPr>
        </p:nvSpPr>
        <p:spPr>
          <a:xfrm>
            <a:off x="381000" y="1752600"/>
            <a:ext cx="7239000" cy="4846320"/>
          </a:xfrm>
        </p:spPr>
        <p:txBody>
          <a:bodyPr/>
          <a:lstStyle/>
          <a:p>
            <a:pPr>
              <a:buNone/>
            </a:pPr>
            <a:r>
              <a:rPr lang="pt-BR" smtClean="0">
                <a:hlinkClick r:id="rId2" action="ppaction://hlinkfile"/>
              </a:rPr>
              <a:t>RE 311 Final Exam Project.docx</a:t>
            </a:r>
            <a:endParaRPr lang="pt-BR" smtClean="0"/>
          </a:p>
          <a:p>
            <a:pPr>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Syllabus </a:t>
            </a:r>
            <a:endParaRPr lang="en-US" dirty="0"/>
          </a:p>
        </p:txBody>
      </p:sp>
      <p:sp>
        <p:nvSpPr>
          <p:cNvPr id="5" name="Content Placeholder 4"/>
          <p:cNvSpPr>
            <a:spLocks noGrp="1"/>
          </p:cNvSpPr>
          <p:nvPr>
            <p:ph idx="1"/>
          </p:nvPr>
        </p:nvSpPr>
        <p:spPr>
          <a:xfrm>
            <a:off x="457200" y="2895600"/>
            <a:ext cx="7239000" cy="2362200"/>
          </a:xfrm>
        </p:spPr>
        <p:txBody>
          <a:bodyPr/>
          <a:lstStyle/>
          <a:p>
            <a:pPr algn="ctr">
              <a:buNone/>
            </a:pPr>
            <a:endParaRPr lang="en-US" dirty="0" smtClean="0">
              <a:hlinkClick r:id="rId2" action="ppaction://hlinkfile"/>
            </a:endParaRPr>
          </a:p>
          <a:p>
            <a:pPr algn="ctr">
              <a:buNone/>
            </a:pPr>
            <a:r>
              <a:rPr lang="en-US" dirty="0" smtClean="0">
                <a:hlinkClick r:id="rId2" action="ppaction://hlinkfile"/>
              </a:rPr>
              <a:t>Bryant revised RE 311syllabus.docx</a:t>
            </a:r>
          </a:p>
          <a:p>
            <a:pPr algn="ctr">
              <a:buNone/>
            </a:pPr>
            <a:endParaRPr lang="en-US" dirty="0" smtClean="0">
              <a:hlinkClick r:id="rId2" action="ppaction://hlinkfile"/>
            </a:endParaRPr>
          </a:p>
          <a:p>
            <a:pPr algn="ctr">
              <a:buNone/>
            </a:pPr>
            <a:endParaRPr lang="en-US" dirty="0" smtClean="0">
              <a:hlinkClick r:id="rId2" action="ppaction://hlinkfile"/>
            </a:endParaRPr>
          </a:p>
          <a:p>
            <a:pPr algn="ctr">
              <a:buNone/>
            </a:pPr>
            <a:endParaRPr lang="en-US" dirty="0" smtClean="0">
              <a:hlinkClick r:id="rId2" action="ppaction://hlinkfile"/>
            </a:endParaRPr>
          </a:p>
          <a:p>
            <a:pPr algn="ctr">
              <a:buNone/>
            </a:pPr>
            <a:endParaRPr lang="en-US" dirty="0" smtClean="0">
              <a:hlinkClick r:id="rId2" action="ppaction://hlinkfile"/>
            </a:endParaRPr>
          </a:p>
          <a:p>
            <a:pPr algn="ctr">
              <a:buNone/>
            </a:pPr>
            <a:endParaRPr lang="en-US" dirty="0" smtClean="0">
              <a:hlinkClick r:id="rId2" action="ppaction://hlinkfile"/>
            </a:endParaRPr>
          </a:p>
          <a:p>
            <a:pPr algn="ctr">
              <a:buNone/>
            </a:pPr>
            <a:endParaRPr lang="en-US" dirty="0">
              <a:hlinkClick r:id="rId2" action="ppaction://hlinkfile"/>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2804160"/>
          </a:xfrm>
        </p:spPr>
        <p:txBody>
          <a:bodyPr/>
          <a:lstStyle/>
          <a:p>
            <a:pPr algn="ctr"/>
            <a:r>
              <a:rPr lang="en-US" dirty="0" smtClean="0"/>
              <a:t>Course Assignments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r>
              <a:rPr lang="en-US" dirty="0" smtClean="0"/>
              <a:t>Article Critiques</a:t>
            </a:r>
            <a:endParaRPr lang="en-US" dirty="0"/>
          </a:p>
        </p:txBody>
      </p:sp>
      <p:sp>
        <p:nvSpPr>
          <p:cNvPr id="3" name="Content Placeholder 2"/>
          <p:cNvSpPr>
            <a:spLocks noGrp="1"/>
          </p:cNvSpPr>
          <p:nvPr>
            <p:ph idx="1"/>
          </p:nvPr>
        </p:nvSpPr>
        <p:spPr>
          <a:xfrm>
            <a:off x="457200" y="1295400"/>
            <a:ext cx="7239000" cy="5160336"/>
          </a:xfrm>
        </p:spPr>
        <p:txBody>
          <a:bodyPr/>
          <a:lstStyle/>
          <a:p>
            <a:pPr>
              <a:buNone/>
            </a:pPr>
            <a:r>
              <a:rPr lang="en-US" dirty="0" smtClean="0">
                <a:hlinkClick r:id="rId2" action="ppaction://hlinkfile"/>
              </a:rPr>
              <a:t>F:\Making the Most of Assessments to Inform Instruction (Re 311).rtf</a:t>
            </a:r>
            <a:endParaRPr lang="en-US" dirty="0" smtClean="0"/>
          </a:p>
          <a:p>
            <a:pPr>
              <a:buNone/>
            </a:pPr>
            <a:endParaRPr lang="en-US" dirty="0" smtClean="0"/>
          </a:p>
          <a:p>
            <a:pPr>
              <a:buNone/>
            </a:pPr>
            <a:r>
              <a:rPr lang="en-US" dirty="0" smtClean="0">
                <a:hlinkClick r:id="rId3" action="ppaction://hlinkfile"/>
              </a:rPr>
              <a:t>F:\Literacy Education for the 21st Century (Re 311).rtf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3032760"/>
          </a:xfrm>
        </p:spPr>
        <p:txBody>
          <a:bodyPr>
            <a:normAutofit/>
          </a:bodyPr>
          <a:lstStyle/>
          <a:p>
            <a:pPr algn="ctr"/>
            <a:r>
              <a:rPr lang="en-US" sz="4400" dirty="0" smtClean="0"/>
              <a:t>ii.</a:t>
            </a:r>
            <a:br>
              <a:rPr lang="en-US" sz="4400" dirty="0" smtClean="0"/>
            </a:br>
            <a:r>
              <a:rPr lang="en-US" sz="4400" dirty="0" smtClean="0"/>
              <a:t>Personal Information</a:t>
            </a:r>
            <a:endParaRPr lang="en-US" sz="4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fontScale="90000"/>
          </a:bodyPr>
          <a:lstStyle/>
          <a:p>
            <a:pPr algn="ctr"/>
            <a:r>
              <a:rPr lang="en-US" dirty="0" smtClean="0"/>
              <a:t>Lesson Plans</a:t>
            </a:r>
            <a:endParaRPr lang="en-US" dirty="0"/>
          </a:p>
        </p:txBody>
      </p:sp>
      <p:sp>
        <p:nvSpPr>
          <p:cNvPr id="3" name="Content Placeholder 2"/>
          <p:cNvSpPr>
            <a:spLocks noGrp="1"/>
          </p:cNvSpPr>
          <p:nvPr>
            <p:ph idx="1"/>
          </p:nvPr>
        </p:nvSpPr>
        <p:spPr>
          <a:xfrm>
            <a:off x="457200" y="914400"/>
            <a:ext cx="7239000" cy="5541336"/>
          </a:xfrm>
        </p:spPr>
        <p:txBody>
          <a:bodyPr/>
          <a:lstStyle/>
          <a:p>
            <a:pPr>
              <a:buNone/>
            </a:pPr>
            <a:r>
              <a:rPr lang="en-US" dirty="0" smtClean="0">
                <a:hlinkClick r:id="rId2" action="ppaction://hlinkfile"/>
              </a:rPr>
              <a:t>F:\RE 311 Lesson Plan Main Idea.rtf</a:t>
            </a:r>
            <a:endParaRPr lang="en-US" dirty="0" smtClean="0"/>
          </a:p>
          <a:p>
            <a:pPr>
              <a:buNone/>
            </a:pPr>
            <a:endParaRPr lang="en-US" dirty="0" smtClean="0"/>
          </a:p>
          <a:p>
            <a:pPr>
              <a:buNone/>
            </a:pPr>
            <a:r>
              <a:rPr lang="en-US" dirty="0" smtClean="0">
                <a:hlinkClick r:id="rId3" action="ppaction://hlinkfile"/>
              </a:rPr>
              <a:t>F:\Sequential Order Day 1.docx</a:t>
            </a:r>
            <a:endParaRPr lang="en-US" dirty="0" smtClean="0"/>
          </a:p>
          <a:p>
            <a:pPr>
              <a:buNone/>
            </a:pPr>
            <a:r>
              <a:rPr lang="en-US" dirty="0" smtClean="0">
                <a:hlinkClick r:id="rId4" action="ppaction://hlinkfile"/>
              </a:rPr>
              <a:t>F:\Sequential Order Day 2.docx</a:t>
            </a:r>
            <a:endParaRPr lang="en-US" dirty="0" smtClean="0"/>
          </a:p>
          <a:p>
            <a:pPr>
              <a:buNone/>
            </a:pPr>
            <a:r>
              <a:rPr lang="en-US" dirty="0" smtClean="0">
                <a:hlinkClick r:id="rId5" action="ppaction://hlinkfile"/>
              </a:rPr>
              <a:t>F:\Sequential Order Day 3.docx</a:t>
            </a:r>
            <a:endParaRPr lang="en-US" dirty="0" smtClean="0"/>
          </a:p>
          <a:p>
            <a:pPr>
              <a:buNone/>
            </a:pPr>
            <a:r>
              <a:rPr lang="en-US" dirty="0" smtClean="0">
                <a:hlinkClick r:id="rId6" action="ppaction://hlinkfile"/>
              </a:rPr>
              <a:t>F:\Sequential Order Day 4.docx</a:t>
            </a:r>
            <a:endParaRPr lang="en-US" dirty="0" smtClean="0"/>
          </a:p>
          <a:p>
            <a:pPr>
              <a:buNone/>
            </a:pPr>
            <a:r>
              <a:rPr lang="en-US" dirty="0" smtClean="0">
                <a:hlinkClick r:id="rId7" action="ppaction://hlinkfile"/>
              </a:rPr>
              <a:t>F:\Sequential Order Day 5.docx</a:t>
            </a:r>
            <a:endParaRPr lang="en-US" dirty="0" smtClean="0"/>
          </a:p>
          <a:p>
            <a:pPr>
              <a:buNone/>
            </a:pPr>
            <a:endParaRPr lang="en-US" dirty="0" smtClean="0"/>
          </a:p>
          <a:p>
            <a:pPr>
              <a:buNone/>
            </a:pPr>
            <a:r>
              <a:rPr lang="en-US" dirty="0" smtClean="0">
                <a:hlinkClick r:id="rId8" action="ppaction://hlinkfile"/>
              </a:rPr>
              <a:t>F:\Context Clues.rtf</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3032760"/>
          </a:xfrm>
        </p:spPr>
        <p:txBody>
          <a:bodyPr/>
          <a:lstStyle/>
          <a:p>
            <a:pPr algn="ctr"/>
            <a:r>
              <a:rPr lang="en-US" dirty="0" smtClean="0"/>
              <a:t>Handouts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t>Class agendas</a:t>
            </a:r>
            <a:endParaRPr lang="en-US" dirty="0"/>
          </a:p>
        </p:txBody>
      </p:sp>
      <p:sp>
        <p:nvSpPr>
          <p:cNvPr id="3" name="Content Placeholder 2"/>
          <p:cNvSpPr>
            <a:spLocks noGrp="1"/>
          </p:cNvSpPr>
          <p:nvPr>
            <p:ph idx="1"/>
          </p:nvPr>
        </p:nvSpPr>
        <p:spPr/>
        <p:txBody>
          <a:bodyPr/>
          <a:lstStyle/>
          <a:p>
            <a:r>
              <a:rPr lang="en-US" dirty="0" smtClean="0">
                <a:hlinkClick r:id="rId2" action="ppaction://hlinkfile"/>
              </a:rPr>
              <a:t>APR-16-2012\Agenda One.JPG</a:t>
            </a:r>
            <a:endParaRPr lang="en-US" dirty="0" smtClean="0"/>
          </a:p>
          <a:p>
            <a:r>
              <a:rPr lang="en-US" dirty="0" smtClean="0">
                <a:hlinkClick r:id="rId3" action="ppaction://hlinkfile"/>
              </a:rPr>
              <a:t>APR-16-2012\Agenda Two.JPG</a:t>
            </a:r>
            <a:endParaRPr lang="en-US" dirty="0" smtClean="0"/>
          </a:p>
          <a:p>
            <a:r>
              <a:rPr lang="en-US" dirty="0" smtClean="0">
                <a:hlinkClick r:id="rId4" action="ppaction://hlinkfile"/>
              </a:rPr>
              <a:t>APR-16-2012\Agenda Three.JPG</a:t>
            </a:r>
            <a:endParaRPr lang="en-US" dirty="0" smtClean="0"/>
          </a:p>
          <a:p>
            <a:r>
              <a:rPr lang="en-US" dirty="0" smtClean="0">
                <a:hlinkClick r:id="rId5" action="ppaction://hlinkfile"/>
              </a:rPr>
              <a:t>APR-16-2012\Agenda Four.JPG</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t>Templates</a:t>
            </a:r>
            <a:endParaRPr lang="en-US" dirty="0"/>
          </a:p>
        </p:txBody>
      </p:sp>
      <p:sp>
        <p:nvSpPr>
          <p:cNvPr id="3" name="Content Placeholder 2"/>
          <p:cNvSpPr>
            <a:spLocks noGrp="1"/>
          </p:cNvSpPr>
          <p:nvPr>
            <p:ph idx="1"/>
          </p:nvPr>
        </p:nvSpPr>
        <p:spPr/>
        <p:txBody>
          <a:bodyPr/>
          <a:lstStyle/>
          <a:p>
            <a:pPr algn="ctr">
              <a:buNone/>
            </a:pPr>
            <a:r>
              <a:rPr lang="en-US" dirty="0" smtClean="0">
                <a:hlinkClick r:id="rId2" action="ppaction://hlinkfile"/>
              </a:rPr>
              <a:t>lesson%20plan%20template.docx</a:t>
            </a:r>
            <a:endParaRPr lang="en-US" dirty="0" smtClean="0"/>
          </a:p>
          <a:p>
            <a:pPr>
              <a:buNone/>
            </a:pPr>
            <a:endParaRPr lang="en-US" dirty="0" smtClean="0"/>
          </a:p>
          <a:p>
            <a:pPr algn="ctr">
              <a:buNone/>
            </a:pPr>
            <a:r>
              <a:rPr lang="en-US" dirty="0" smtClean="0">
                <a:hlinkClick r:id="rId2" action="ppaction://hlinkfile"/>
              </a:rPr>
              <a:t>lesson plan template.docx</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t>Chapter presentations</a:t>
            </a:r>
            <a:endParaRPr lang="en-US" dirty="0"/>
          </a:p>
        </p:txBody>
      </p:sp>
      <p:sp>
        <p:nvSpPr>
          <p:cNvPr id="3" name="Content Placeholder 2"/>
          <p:cNvSpPr>
            <a:spLocks noGrp="1"/>
          </p:cNvSpPr>
          <p:nvPr>
            <p:ph idx="1"/>
          </p:nvPr>
        </p:nvSpPr>
        <p:spPr>
          <a:xfrm>
            <a:off x="457200" y="1066800"/>
            <a:ext cx="7239000" cy="5388936"/>
          </a:xfrm>
        </p:spPr>
        <p:txBody>
          <a:bodyPr>
            <a:normAutofit fontScale="85000" lnSpcReduction="20000"/>
          </a:bodyPr>
          <a:lstStyle/>
          <a:p>
            <a:pPr marL="0" indent="0">
              <a:buNone/>
            </a:pPr>
            <a:endParaRPr lang="en-US" dirty="0" smtClean="0"/>
          </a:p>
          <a:p>
            <a:pPr marL="0" indent="0">
              <a:buNone/>
            </a:pPr>
            <a:r>
              <a:rPr lang="en-US" dirty="0" smtClean="0"/>
              <a:t>Chapter 2)</a:t>
            </a:r>
            <a:r>
              <a:rPr lang="en-US" dirty="0" smtClean="0">
                <a:hlinkClick r:id="rId2" action="ppaction://hlinkpres?slideindex=1&amp;slidetitle="/>
              </a:rPr>
              <a:t>Chapter 2 Presentation.pptx</a:t>
            </a:r>
            <a:endParaRPr lang="en-US" dirty="0"/>
          </a:p>
          <a:p>
            <a:pPr marL="0" indent="0">
              <a:buNone/>
            </a:pPr>
            <a:r>
              <a:rPr lang="en-US" dirty="0" smtClean="0"/>
              <a:t>Chapter 3) </a:t>
            </a:r>
            <a:r>
              <a:rPr lang="en-US" dirty="0" smtClean="0">
                <a:hlinkClick r:id="rId3" action="ppaction://hlinkpres?slideindex=1&amp;slidetitle="/>
              </a:rPr>
              <a:t>Developing Literacies through Language Experiences, Shared Reading Chapter 3.pptx</a:t>
            </a:r>
            <a:endParaRPr lang="en-US" dirty="0" smtClean="0"/>
          </a:p>
          <a:p>
            <a:pPr marL="0" indent="0">
              <a:buNone/>
            </a:pPr>
            <a:r>
              <a:rPr lang="en-US" dirty="0" smtClean="0"/>
              <a:t>Chapter 4)</a:t>
            </a:r>
            <a:r>
              <a:rPr lang="en-US" dirty="0" smtClean="0">
                <a:hlinkClick r:id="rId4" action="ppaction://hlinkpres?slideindex=1&amp;slidetitle="/>
              </a:rPr>
              <a:t>Chapter 4.pptx</a:t>
            </a:r>
            <a:endParaRPr lang="en-US" dirty="0" smtClean="0"/>
          </a:p>
          <a:p>
            <a:pPr marL="0" indent="0">
              <a:buNone/>
            </a:pPr>
            <a:r>
              <a:rPr lang="en-US" dirty="0" smtClean="0"/>
              <a:t>Chapter 5)</a:t>
            </a:r>
            <a:r>
              <a:rPr lang="en-US" dirty="0" smtClean="0">
                <a:hlinkClick r:id="rId5" action="ppaction://hlinkpres?slideindex=1&amp;slidetitle="/>
              </a:rPr>
              <a:t>Chapter 5.pptx</a:t>
            </a:r>
            <a:endParaRPr lang="en-US" dirty="0" smtClean="0"/>
          </a:p>
          <a:p>
            <a:pPr marL="0" indent="0">
              <a:buNone/>
            </a:pPr>
            <a:r>
              <a:rPr lang="en-US" dirty="0" smtClean="0"/>
              <a:t>Chapter 6)</a:t>
            </a:r>
          </a:p>
          <a:p>
            <a:pPr marL="0" indent="0">
              <a:buNone/>
            </a:pPr>
            <a:r>
              <a:rPr lang="en-US" dirty="0" smtClean="0"/>
              <a:t>Chapter 7)</a:t>
            </a:r>
            <a:r>
              <a:rPr lang="en-US" dirty="0" smtClean="0">
                <a:hlinkClick r:id="rId6" action="ppaction://hlinkpres?slideindex=1&amp;slidetitle="/>
              </a:rPr>
              <a:t>Chapter 7.pptx</a:t>
            </a:r>
            <a:endParaRPr lang="en-US" dirty="0" smtClean="0"/>
          </a:p>
          <a:p>
            <a:pPr marL="0" indent="0">
              <a:buNone/>
            </a:pPr>
            <a:r>
              <a:rPr lang="en-US" dirty="0" smtClean="0"/>
              <a:t>Chapter 8)</a:t>
            </a:r>
            <a:r>
              <a:rPr lang="en-US" dirty="0" smtClean="0">
                <a:hlinkClick r:id="rId7" action="ppaction://hlinkpres?slideindex=1&amp;slidetitle="/>
              </a:rPr>
              <a:t>Chapter 8.pptx</a:t>
            </a:r>
            <a:endParaRPr lang="en-US" dirty="0" smtClean="0"/>
          </a:p>
          <a:p>
            <a:pPr marL="0" indent="0">
              <a:buNone/>
            </a:pPr>
            <a:r>
              <a:rPr lang="en-US" dirty="0" smtClean="0"/>
              <a:t>Chapter 9)</a:t>
            </a:r>
            <a:r>
              <a:rPr lang="en-US" dirty="0" smtClean="0">
                <a:hlinkClick r:id="rId8" action="ppaction://hlinkpres?slideindex=1&amp;slidetitle="/>
              </a:rPr>
              <a:t>Chapter 9.pptx</a:t>
            </a:r>
            <a:endParaRPr lang="en-US" dirty="0" smtClean="0"/>
          </a:p>
          <a:p>
            <a:pPr marL="0" indent="0">
              <a:buNone/>
            </a:pPr>
            <a:r>
              <a:rPr lang="en-US" dirty="0" smtClean="0"/>
              <a:t>Chapter 10)</a:t>
            </a:r>
            <a:r>
              <a:rPr lang="en-US" dirty="0" smtClean="0">
                <a:hlinkClick r:id="rId9" action="ppaction://hlinkpres?slideindex=1&amp;slidetitle="/>
              </a:rPr>
              <a:t>Chapter 10.pptx</a:t>
            </a:r>
            <a:endParaRPr lang="en-US" dirty="0" smtClean="0"/>
          </a:p>
          <a:p>
            <a:pPr marL="0" indent="0">
              <a:buNone/>
            </a:pPr>
            <a:r>
              <a:rPr lang="en-US" dirty="0" smtClean="0"/>
              <a:t>Chapter 11)</a:t>
            </a:r>
            <a:r>
              <a:rPr lang="en-US" dirty="0" smtClean="0">
                <a:hlinkClick r:id="rId10" action="ppaction://hlinkpres?slideindex=1&amp;slidetitle="/>
              </a:rPr>
              <a:t>Chapter 11.ppt</a:t>
            </a:r>
            <a:endParaRPr lang="en-US" dirty="0" smtClean="0"/>
          </a:p>
          <a:p>
            <a:pPr marL="0" indent="0">
              <a:buNone/>
            </a:pPr>
            <a:r>
              <a:rPr lang="en-US" dirty="0" smtClean="0"/>
              <a:t>Chapter 12)</a:t>
            </a:r>
            <a:r>
              <a:rPr lang="en-US" dirty="0" smtClean="0">
                <a:hlinkClick r:id="rId11" action="ppaction://hlinkpres?slideindex=1&amp;slidetitle="/>
              </a:rPr>
              <a:t>Chapter 12 Content Literacy.pptx</a:t>
            </a:r>
            <a:endParaRPr lang="en-US" dirty="0" smtClean="0"/>
          </a:p>
          <a:p>
            <a:pPr marL="0" indent="0">
              <a:buNone/>
            </a:pPr>
            <a:r>
              <a:rPr lang="en-US" dirty="0" smtClean="0"/>
              <a:t>Chapter 13)</a:t>
            </a:r>
            <a:r>
              <a:rPr lang="en-US" dirty="0" smtClean="0">
                <a:hlinkClick r:id="rId12" action="ppaction://hlinkpres?slideindex=1&amp;slidetitle="/>
              </a:rPr>
              <a:t>Chapter 13.pptx</a:t>
            </a:r>
            <a:endParaRPr lang="en-US" dirty="0"/>
          </a:p>
          <a:p>
            <a:pPr marL="0" indent="0">
              <a:buNone/>
            </a:pPr>
            <a:r>
              <a:rPr lang="en-US" dirty="0" smtClean="0"/>
              <a:t>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fontScale="90000"/>
          </a:bodyPr>
          <a:lstStyle/>
          <a:p>
            <a:pPr algn="ctr"/>
            <a:r>
              <a:rPr lang="en-US" dirty="0" smtClean="0"/>
              <a:t>Notes Definitions</a:t>
            </a:r>
            <a:endParaRPr lang="en-US" dirty="0"/>
          </a:p>
        </p:txBody>
      </p:sp>
      <p:sp>
        <p:nvSpPr>
          <p:cNvPr id="3" name="Content Placeholder 2"/>
          <p:cNvSpPr>
            <a:spLocks noGrp="1"/>
          </p:cNvSpPr>
          <p:nvPr>
            <p:ph idx="1"/>
          </p:nvPr>
        </p:nvSpPr>
        <p:spPr>
          <a:xfrm>
            <a:off x="457200" y="1143000"/>
            <a:ext cx="7239000" cy="5312736"/>
          </a:xfrm>
        </p:spPr>
        <p:txBody>
          <a:bodyPr>
            <a:normAutofit fontScale="62500" lnSpcReduction="20000"/>
          </a:bodyPr>
          <a:lstStyle/>
          <a:p>
            <a:pPr>
              <a:buNone/>
            </a:pPr>
            <a:r>
              <a:rPr lang="en-US" dirty="0" smtClean="0"/>
              <a:t>Chapter One (Literacy Frameworks for Literacy Support)</a:t>
            </a:r>
          </a:p>
          <a:p>
            <a:r>
              <a:rPr lang="en-US" dirty="0" smtClean="0"/>
              <a:t>Guided Reading</a:t>
            </a:r>
          </a:p>
          <a:p>
            <a:r>
              <a:rPr lang="en-US" dirty="0" smtClean="0"/>
              <a:t>Four blocks</a:t>
            </a:r>
          </a:p>
          <a:p>
            <a:r>
              <a:rPr lang="en-US" dirty="0" smtClean="0"/>
              <a:t>Directed reading thinking activity</a:t>
            </a:r>
          </a:p>
          <a:p>
            <a:r>
              <a:rPr lang="en-US" dirty="0" smtClean="0"/>
              <a:t>Directed reading activity</a:t>
            </a:r>
          </a:p>
          <a:p>
            <a:r>
              <a:rPr lang="en-US" dirty="0" smtClean="0"/>
              <a:t>Scaffolding reading experience</a:t>
            </a:r>
          </a:p>
          <a:p>
            <a:r>
              <a:rPr lang="en-US" dirty="0" smtClean="0"/>
              <a:t>Direct reading instruction</a:t>
            </a:r>
          </a:p>
          <a:p>
            <a:r>
              <a:rPr lang="en-US" dirty="0" smtClean="0"/>
              <a:t>New basics/rich literacy skills</a:t>
            </a:r>
          </a:p>
          <a:p>
            <a:pPr>
              <a:buNone/>
            </a:pPr>
            <a:r>
              <a:rPr lang="en-US" dirty="0" smtClean="0"/>
              <a:t>Chapter Two (Holistic, Whole Language, Learner-Centered, and Literature-Based Approaches</a:t>
            </a:r>
          </a:p>
          <a:p>
            <a:r>
              <a:rPr lang="en-US" dirty="0" smtClean="0"/>
              <a:t>Thematic Units</a:t>
            </a:r>
          </a:p>
          <a:p>
            <a:pPr>
              <a:buNone/>
            </a:pPr>
            <a:r>
              <a:rPr lang="en-US" dirty="0" smtClean="0"/>
              <a:t>Chapter Three Developing Literacy through Language Experiences, Shared Reading, and Representations  </a:t>
            </a:r>
          </a:p>
          <a:p>
            <a:r>
              <a:rPr lang="en-US" dirty="0" smtClean="0"/>
              <a:t>Most helpful: Allen’s Language Experience Approach in communication</a:t>
            </a:r>
          </a:p>
          <a:p>
            <a:pPr>
              <a:buNone/>
            </a:pPr>
            <a:r>
              <a:rPr lang="en-US" dirty="0" smtClean="0"/>
              <a:t>Chapter Four: Intervention Programs for at-risk readers</a:t>
            </a:r>
          </a:p>
          <a:p>
            <a:r>
              <a:rPr lang="en-US" dirty="0" smtClean="0"/>
              <a:t>Reading recovery</a:t>
            </a:r>
          </a:p>
          <a:p>
            <a:r>
              <a:rPr lang="en-US" dirty="0" smtClean="0"/>
              <a:t>Success for all </a:t>
            </a:r>
          </a:p>
          <a:p>
            <a:r>
              <a:rPr lang="en-US" dirty="0" smtClean="0"/>
              <a:t>Early Steps</a:t>
            </a:r>
          </a:p>
          <a:p>
            <a:pPr>
              <a:buNone/>
            </a:pPr>
            <a:r>
              <a:rPr lang="en-US" dirty="0" smtClean="0"/>
              <a:t>(REMEMBER TO READ THE CAUTIONS AND COMMENTS AFTER EACH UNIT)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pPr algn="ctr"/>
            <a:r>
              <a:rPr lang="en-US" dirty="0" smtClean="0"/>
              <a:t>Notes and Definitions</a:t>
            </a:r>
            <a:endParaRPr lang="en-US" dirty="0"/>
          </a:p>
        </p:txBody>
      </p:sp>
      <p:sp>
        <p:nvSpPr>
          <p:cNvPr id="3" name="Content Placeholder 2"/>
          <p:cNvSpPr>
            <a:spLocks noGrp="1"/>
          </p:cNvSpPr>
          <p:nvPr>
            <p:ph idx="1"/>
          </p:nvPr>
        </p:nvSpPr>
        <p:spPr>
          <a:xfrm>
            <a:off x="457200" y="990600"/>
            <a:ext cx="7239000" cy="5465136"/>
          </a:xfrm>
        </p:spPr>
        <p:txBody>
          <a:bodyPr>
            <a:normAutofit fontScale="70000" lnSpcReduction="20000"/>
          </a:bodyPr>
          <a:lstStyle/>
          <a:p>
            <a:pPr>
              <a:buNone/>
            </a:pPr>
            <a:r>
              <a:rPr lang="en-US" dirty="0" smtClean="0"/>
              <a:t>Chapter 5 Phonics and Word Identification</a:t>
            </a:r>
          </a:p>
          <a:p>
            <a:r>
              <a:rPr lang="en-US" dirty="0" smtClean="0"/>
              <a:t>Word study</a:t>
            </a:r>
          </a:p>
          <a:p>
            <a:r>
              <a:rPr lang="en-US" dirty="0" smtClean="0"/>
              <a:t>Analytic Method (REMEMBER THIS!)</a:t>
            </a:r>
          </a:p>
          <a:p>
            <a:r>
              <a:rPr lang="en-US" dirty="0" smtClean="0"/>
              <a:t>Synthetic Word Families (EDCI 301)</a:t>
            </a:r>
          </a:p>
          <a:p>
            <a:r>
              <a:rPr lang="en-US" dirty="0" err="1" smtClean="0"/>
              <a:t>Syllabary</a:t>
            </a:r>
            <a:r>
              <a:rPr lang="en-US" dirty="0" smtClean="0"/>
              <a:t>/Analogy Method (EDCI 301) </a:t>
            </a:r>
          </a:p>
          <a:p>
            <a:pPr>
              <a:buNone/>
            </a:pPr>
            <a:r>
              <a:rPr lang="en-US" dirty="0" smtClean="0"/>
              <a:t>Chapter 6 Oral Reading</a:t>
            </a:r>
          </a:p>
          <a:p>
            <a:r>
              <a:rPr lang="en-US" dirty="0" smtClean="0"/>
              <a:t>Radio Reading (Really helpful)*</a:t>
            </a:r>
          </a:p>
          <a:p>
            <a:r>
              <a:rPr lang="en-US" dirty="0" smtClean="0"/>
              <a:t>Echo Reading</a:t>
            </a:r>
          </a:p>
          <a:p>
            <a:r>
              <a:rPr lang="en-US" dirty="0" smtClean="0"/>
              <a:t>Paired Reading</a:t>
            </a:r>
          </a:p>
          <a:p>
            <a:pPr>
              <a:buNone/>
            </a:pPr>
            <a:r>
              <a:rPr lang="en-US" dirty="0" smtClean="0"/>
              <a:t>Chapter 7 Comprehension Development and Thinking Critically</a:t>
            </a:r>
          </a:p>
          <a:p>
            <a:r>
              <a:rPr lang="en-US" dirty="0" smtClean="0"/>
              <a:t>Helps children gain an understanding of the world and of themselves</a:t>
            </a:r>
          </a:p>
          <a:p>
            <a:r>
              <a:rPr lang="en-US" dirty="0" smtClean="0"/>
              <a:t>Questioning author (initial step)</a:t>
            </a:r>
          </a:p>
          <a:p>
            <a:pPr>
              <a:buNone/>
            </a:pPr>
            <a:r>
              <a:rPr lang="en-US" dirty="0" smtClean="0"/>
              <a:t>Chapter 8 Meaning Vocabulary (relationship between vocabulary knowledge and comprehension)</a:t>
            </a:r>
          </a:p>
          <a:p>
            <a:pPr>
              <a:buNone/>
            </a:pPr>
            <a:r>
              <a:rPr lang="en-US" dirty="0" smtClean="0"/>
              <a:t>*Contextual redefinition</a:t>
            </a:r>
          </a:p>
          <a:p>
            <a:pPr>
              <a:buNone/>
            </a:pPr>
            <a:r>
              <a:rPr lang="en-US" dirty="0" smtClean="0"/>
              <a:t>Chapter 10 Response to Literature and Drama</a:t>
            </a:r>
          </a:p>
          <a:p>
            <a:r>
              <a:rPr lang="en-US" dirty="0" smtClean="0"/>
              <a:t>READER’S THEATRE! Used with all ages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3337560"/>
          </a:xfrm>
        </p:spPr>
        <p:txBody>
          <a:bodyPr>
            <a:normAutofit/>
          </a:bodyPr>
          <a:lstStyle/>
          <a:p>
            <a:pPr algn="ctr"/>
            <a:r>
              <a:rPr lang="en-US" dirty="0" smtClean="0"/>
              <a:t>V.</a:t>
            </a:r>
            <a:br>
              <a:rPr lang="en-US" dirty="0" smtClean="0"/>
            </a:br>
            <a:r>
              <a:rPr lang="en-US" dirty="0" smtClean="0"/>
              <a:t>Clinical/Practicum</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 Letter</a:t>
            </a:r>
            <a:endParaRPr lang="en-US" dirty="0"/>
          </a:p>
        </p:txBody>
      </p:sp>
      <p:sp>
        <p:nvSpPr>
          <p:cNvPr id="3" name="Content Placeholder 2"/>
          <p:cNvSpPr>
            <a:spLocks noGrp="1"/>
          </p:cNvSpPr>
          <p:nvPr>
            <p:ph idx="1"/>
          </p:nvPr>
        </p:nvSpPr>
        <p:spPr/>
        <p:txBody>
          <a:bodyPr/>
          <a:lstStyle/>
          <a:p>
            <a:pPr>
              <a:buNone/>
            </a:pPr>
            <a:r>
              <a:rPr lang="en-US" dirty="0" smtClean="0"/>
              <a:t>Principal Mrs. Brown:</a:t>
            </a:r>
          </a:p>
          <a:p>
            <a:pPr>
              <a:buNone/>
            </a:pPr>
            <a:r>
              <a:rPr lang="en-US" dirty="0" smtClean="0">
                <a:hlinkClick r:id="rId2" action="ppaction://hlinkfile"/>
              </a:rPr>
              <a:t>F:\Thank you letter.docx</a:t>
            </a:r>
            <a:endParaRPr lang="en-US" dirty="0" smtClean="0"/>
          </a:p>
          <a:p>
            <a:pPr>
              <a:buNone/>
            </a:pPr>
            <a:endParaRPr lang="en-US" dirty="0" smtClean="0"/>
          </a:p>
          <a:p>
            <a:pPr>
              <a:buNone/>
            </a:pPr>
            <a:r>
              <a:rPr lang="en-US" dirty="0" smtClean="0"/>
              <a:t>Classroom Teacher Ms. </a:t>
            </a:r>
            <a:r>
              <a:rPr lang="en-US" dirty="0" err="1" smtClean="0"/>
              <a:t>Erahabor</a:t>
            </a:r>
            <a:endParaRPr lang="en-US" dirty="0" smtClean="0"/>
          </a:p>
          <a:p>
            <a:pPr>
              <a:buNone/>
            </a:pPr>
            <a:r>
              <a:rPr lang="en-US" dirty="0" smtClean="0">
                <a:hlinkClick r:id="rId3" action="ppaction://hlinkfile"/>
              </a:rPr>
              <a:t>F:\Thank you letter 2.docx</a:t>
            </a:r>
            <a:endParaRPr lang="en-US" dirty="0" smtClean="0"/>
          </a:p>
          <a:p>
            <a:pPr>
              <a:buNone/>
            </a:pP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Service Learning Hours</a:t>
            </a:r>
            <a:endParaRPr lang="en-US" dirty="0"/>
          </a:p>
        </p:txBody>
      </p:sp>
      <p:sp>
        <p:nvSpPr>
          <p:cNvPr id="3" name="Content Placeholder 2"/>
          <p:cNvSpPr>
            <a:spLocks noGrp="1"/>
          </p:cNvSpPr>
          <p:nvPr>
            <p:ph idx="1"/>
          </p:nvPr>
        </p:nvSpPr>
        <p:spPr>
          <a:xfrm>
            <a:off x="457200" y="2514600"/>
            <a:ext cx="7239000" cy="3941136"/>
          </a:xfrm>
        </p:spPr>
        <p:txBody>
          <a:bodyPr/>
          <a:lstStyle/>
          <a:p>
            <a:pPr algn="ctr"/>
            <a:r>
              <a:rPr lang="en-US" dirty="0" smtClean="0">
                <a:hlinkClick r:id="rId2" action="ppaction://hlinkfile"/>
              </a:rPr>
              <a:t>APR-16-2012\Service Learning.JPG</a:t>
            </a:r>
            <a:endParaRPr lang="en-US" dirty="0" smtClean="0"/>
          </a:p>
          <a:p>
            <a:pPr algn="ctr"/>
            <a:r>
              <a:rPr lang="en-US" dirty="0" smtClean="0">
                <a:hlinkClick r:id="rId3" action="ppaction://hlinkfile"/>
              </a:rPr>
              <a:t>APR-16-2012\Service Learning (2).JPG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autobiography</a:t>
            </a:r>
            <a:endParaRPr lang="en-US" dirty="0"/>
          </a:p>
        </p:txBody>
      </p:sp>
      <p:sp>
        <p:nvSpPr>
          <p:cNvPr id="6" name="Content Placeholder 5"/>
          <p:cNvSpPr>
            <a:spLocks noGrp="1"/>
          </p:cNvSpPr>
          <p:nvPr>
            <p:ph idx="1"/>
          </p:nvPr>
        </p:nvSpPr>
        <p:spPr/>
        <p:txBody>
          <a:bodyPr/>
          <a:lstStyle/>
          <a:p>
            <a:r>
              <a:rPr lang="en-US" dirty="0" smtClean="0"/>
              <a:t>My name is Allison Brianna </a:t>
            </a:r>
            <a:r>
              <a:rPr lang="en-US" dirty="0" err="1" smtClean="0"/>
              <a:t>Warnsley</a:t>
            </a:r>
            <a:r>
              <a:rPr lang="en-US" dirty="0" smtClean="0"/>
              <a:t>.  I am from Morton, Mississippi. I am the one of six children born to Helen and Victor </a:t>
            </a:r>
            <a:r>
              <a:rPr lang="en-US" dirty="0" err="1" smtClean="0"/>
              <a:t>Warnsley</a:t>
            </a:r>
            <a:r>
              <a:rPr lang="en-US" dirty="0" smtClean="0"/>
              <a:t>.  I attended Morton High School, in which I graduated valedictorian of my senior class of 2009. I began my matriculation through Jackson State University in the fall of 2009. I am currently employed as a Freedom School Servant-Leader Intern.  I attend Pleasant Gift Missionary Baptist Church in Branch, Mississippi.  </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Daily Log of Reflections</a:t>
            </a:r>
            <a:endParaRPr lang="en-US" dirty="0"/>
          </a:p>
        </p:txBody>
      </p:sp>
      <p:sp>
        <p:nvSpPr>
          <p:cNvPr id="3" name="Content Placeholder 2"/>
          <p:cNvSpPr>
            <a:spLocks noGrp="1"/>
          </p:cNvSpPr>
          <p:nvPr>
            <p:ph idx="1"/>
          </p:nvPr>
        </p:nvSpPr>
        <p:spPr/>
        <p:txBody>
          <a:bodyPr/>
          <a:lstStyle/>
          <a:p>
            <a:r>
              <a:rPr lang="en-US" dirty="0" smtClean="0">
                <a:hlinkClick r:id="rId2" action="ppaction://hlinkfile"/>
              </a:rPr>
              <a:t>Daily Experience Log.docx</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3337560"/>
          </a:xfrm>
        </p:spPr>
        <p:txBody>
          <a:bodyPr>
            <a:normAutofit/>
          </a:bodyPr>
          <a:lstStyle/>
          <a:p>
            <a:pPr algn="ctr"/>
            <a:r>
              <a:rPr lang="en-US" dirty="0" smtClean="0"/>
              <a:t>VI.</a:t>
            </a:r>
            <a:br>
              <a:rPr lang="en-US" dirty="0" smtClean="0"/>
            </a:br>
            <a:r>
              <a:rPr lang="en-US" dirty="0" smtClean="0"/>
              <a:t>PROFESSIONAL DEVELOMENT</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err="1" smtClean="0"/>
              <a:t>naeyc</a:t>
            </a:r>
            <a:endParaRPr lang="en-US" dirty="0"/>
          </a:p>
        </p:txBody>
      </p:sp>
      <p:sp>
        <p:nvSpPr>
          <p:cNvPr id="3" name="Content Placeholder 2"/>
          <p:cNvSpPr>
            <a:spLocks noGrp="1"/>
          </p:cNvSpPr>
          <p:nvPr>
            <p:ph idx="1"/>
          </p:nvPr>
        </p:nvSpPr>
        <p:spPr>
          <a:xfrm>
            <a:off x="457200" y="1219200"/>
            <a:ext cx="7239000" cy="5236536"/>
          </a:xfrm>
        </p:spPr>
        <p:txBody>
          <a:bodyPr>
            <a:normAutofit fontScale="70000" lnSpcReduction="20000"/>
          </a:bodyPr>
          <a:lstStyle/>
          <a:p>
            <a:r>
              <a:rPr lang="en-US" dirty="0" smtClean="0"/>
              <a:t>According to the position statement issued by the National Association for the Education of Young Children (NAEYC), the NAEYC Code of Ethical Conduct (revised April 2005) offers guidelines for responsible behavior among early childhood professionals and sets forth a common basis for resolving the principal ethical dilemmas encountered in early childhood care and education.</a:t>
            </a:r>
          </a:p>
          <a:p>
            <a:r>
              <a:rPr lang="en-US" dirty="0" smtClean="0"/>
              <a:t>The primary focus of the code is on the daily practice with children and their families in programs for children from birth through 8 years. The code sets forth a framework of professional responsibilities with children, families, colleagues, and the community and society. Each section is followed by a set of ideals that reflect exemplary professional practice and by a set of principles describing practices that are required, prohibited, or permitted. </a:t>
            </a:r>
          </a:p>
          <a:p>
            <a:r>
              <a:rPr lang="en-US" dirty="0" smtClean="0"/>
              <a:t>When early childhood professionals face an ethical dilemma in their work with young children and their families, it is their professional responsibility to consult the code and all relevant parties to find the most ethical resolution.</a:t>
            </a:r>
          </a:p>
          <a:p>
            <a:pPr>
              <a:buNone/>
            </a:pPr>
            <a:r>
              <a:rPr lang="en-US" i="1" dirty="0" smtClean="0"/>
              <a:t>Retrieved </a:t>
            </a:r>
            <a:r>
              <a:rPr lang="en-US" i="1" dirty="0" err="1" smtClean="0"/>
              <a:t>from:www.extension.org</a:t>
            </a:r>
            <a:endParaRPr lang="en-US" i="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fontScale="90000"/>
          </a:bodyPr>
          <a:lstStyle/>
          <a:p>
            <a:pPr algn="ctr"/>
            <a:r>
              <a:rPr lang="en-US" sz="3200" dirty="0" smtClean="0"/>
              <a:t>NEA</a:t>
            </a:r>
            <a:endParaRPr lang="en-US" sz="3200" dirty="0"/>
          </a:p>
        </p:txBody>
      </p:sp>
      <p:sp>
        <p:nvSpPr>
          <p:cNvPr id="3" name="Content Placeholder 2"/>
          <p:cNvSpPr>
            <a:spLocks noGrp="1"/>
          </p:cNvSpPr>
          <p:nvPr>
            <p:ph idx="1"/>
          </p:nvPr>
        </p:nvSpPr>
        <p:spPr>
          <a:xfrm>
            <a:off x="457200" y="762000"/>
            <a:ext cx="7239000" cy="5562600"/>
          </a:xfrm>
        </p:spPr>
        <p:txBody>
          <a:bodyPr>
            <a:noAutofit/>
          </a:bodyPr>
          <a:lstStyle/>
          <a:p>
            <a:r>
              <a:rPr lang="en-US" sz="1000" b="1" dirty="0" smtClean="0"/>
              <a:t>NEA's Vision, Mission, and Values</a:t>
            </a:r>
          </a:p>
          <a:p>
            <a:r>
              <a:rPr lang="en-US" sz="1000" b="1" dirty="0" smtClean="0"/>
              <a:t>Adopted at the 2006 NEA Representative Assembly </a:t>
            </a:r>
          </a:p>
          <a:p>
            <a:r>
              <a:rPr lang="en-US" sz="1000" b="1" dirty="0" smtClean="0"/>
              <a:t>The National Education Association</a:t>
            </a:r>
          </a:p>
          <a:p>
            <a:r>
              <a:rPr lang="en-US" sz="1000" dirty="0" smtClean="0"/>
              <a:t>We, the members of the National Education Association of the United States, are the voice of education professionals. Our work is fundamental to the nation, and we accept the profound trust placed in us.</a:t>
            </a:r>
          </a:p>
          <a:p>
            <a:r>
              <a:rPr lang="en-US" sz="1000" b="1" dirty="0" smtClean="0"/>
              <a:t>Our Vision</a:t>
            </a:r>
            <a:br>
              <a:rPr lang="en-US" sz="1000" b="1" dirty="0" smtClean="0"/>
            </a:br>
            <a:r>
              <a:rPr lang="en-US" sz="1000" dirty="0" smtClean="0"/>
              <a:t>Our vision is a great public school for every student.</a:t>
            </a:r>
          </a:p>
          <a:p>
            <a:r>
              <a:rPr lang="en-US" sz="1000" b="1" dirty="0" smtClean="0"/>
              <a:t>Our Mission</a:t>
            </a:r>
            <a:br>
              <a:rPr lang="en-US" sz="1000" b="1" dirty="0" smtClean="0"/>
            </a:br>
            <a:r>
              <a:rPr lang="en-US" sz="1000" dirty="0" smtClean="0"/>
              <a:t>Our mission is to advocate for education professionals and to unite our members and the nation to fulfill the promise of public education to prepare every student to succeed in a diverse and interdependent world.</a:t>
            </a:r>
          </a:p>
          <a:p>
            <a:r>
              <a:rPr lang="en-US" sz="1000" b="1" dirty="0" smtClean="0"/>
              <a:t>Our Core Values</a:t>
            </a:r>
            <a:r>
              <a:rPr lang="en-US" sz="1000" dirty="0" smtClean="0"/>
              <a:t/>
            </a:r>
            <a:br>
              <a:rPr lang="en-US" sz="1000" dirty="0" smtClean="0"/>
            </a:br>
            <a:r>
              <a:rPr lang="en-US" sz="1000" dirty="0" smtClean="0"/>
              <a:t>These principles guide our work and define our mission:</a:t>
            </a:r>
          </a:p>
          <a:p>
            <a:r>
              <a:rPr lang="en-US" sz="1000" b="1" dirty="0" smtClean="0"/>
              <a:t>Equal Opportunity.</a:t>
            </a:r>
            <a:r>
              <a:rPr lang="en-US" sz="1000" dirty="0" smtClean="0"/>
              <a:t> We believe public education is the gateway to opportunity. All students have the human and civil right to a quality public education that develops their potential, independence, and character.</a:t>
            </a:r>
          </a:p>
          <a:p>
            <a:r>
              <a:rPr lang="en-US" sz="1000" b="1" dirty="0" smtClean="0"/>
              <a:t>A Just Society.</a:t>
            </a:r>
            <a:r>
              <a:rPr lang="en-US" sz="1000" dirty="0" smtClean="0"/>
              <a:t> We believe public education is vital to building respect for the worth, dignity, and equality of every individual in our diverse society.</a:t>
            </a:r>
          </a:p>
          <a:p>
            <a:r>
              <a:rPr lang="en-US" sz="1000" b="1" dirty="0" smtClean="0"/>
              <a:t>Democracy.</a:t>
            </a:r>
            <a:r>
              <a:rPr lang="en-US" sz="1000" dirty="0" smtClean="0"/>
              <a:t> We believe public education is the cornerstone of our republic. Public education provides individuals with the skills to be involved, informed, and engaged in our representative democracy.</a:t>
            </a:r>
          </a:p>
          <a:p>
            <a:r>
              <a:rPr lang="en-US" sz="1000" b="1" dirty="0" smtClean="0"/>
              <a:t>Professionalism.</a:t>
            </a:r>
            <a:r>
              <a:rPr lang="en-US" sz="1000" dirty="0" smtClean="0"/>
              <a:t> We believe that the expertise and judgment of education professionals are critical to student success. We maintain the highest professional standards, and we expect the status, compensation, and respect due all professionals.</a:t>
            </a:r>
          </a:p>
          <a:p>
            <a:r>
              <a:rPr lang="en-US" sz="1000" b="1" dirty="0" smtClean="0"/>
              <a:t>Partnership.</a:t>
            </a:r>
            <a:r>
              <a:rPr lang="en-US" sz="1000" dirty="0" smtClean="0"/>
              <a:t> We believe partnerships with parents, families, communities, and other stakeholders are essential to quality public education and student success.</a:t>
            </a:r>
          </a:p>
          <a:p>
            <a:r>
              <a:rPr lang="en-US" sz="1000" b="1" dirty="0" smtClean="0"/>
              <a:t>Collective Action.</a:t>
            </a:r>
            <a:r>
              <a:rPr lang="en-US" sz="1000" dirty="0" smtClean="0"/>
              <a:t> We believe individuals are strengthened when they work together for the common good. As education professionals, we improve both our professional status and the quality of public education when we unite and advocate collectively.</a:t>
            </a:r>
          </a:p>
          <a:p>
            <a:r>
              <a:rPr lang="en-US" sz="1000" dirty="0" smtClean="0"/>
              <a:t>NEA also believes every student in America, regardless of family income or place of residence, deserves a quality education. In pursuing its mission, NEA has determined that we will focus the energy and resources of our 3.2 million members on improving the quality of teaching, increasing student achievement and making schools safer, better places to learn.</a:t>
            </a:r>
          </a:p>
          <a:p>
            <a:pPr>
              <a:buNone/>
            </a:pPr>
            <a:endParaRPr lang="en-US" sz="1000" dirty="0" smtClean="0"/>
          </a:p>
          <a:p>
            <a:pPr>
              <a:buNone/>
            </a:pPr>
            <a:r>
              <a:rPr lang="en-US" sz="1000" dirty="0" smtClean="0"/>
              <a:t>RETRIEVED FROM: WWW.NEA.ORG</a:t>
            </a:r>
            <a:endParaRPr lang="en-US" sz="10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fontScale="90000"/>
          </a:bodyPr>
          <a:lstStyle/>
          <a:p>
            <a:pPr algn="ctr"/>
            <a:r>
              <a:rPr lang="en-US" dirty="0" smtClean="0"/>
              <a:t>Ronald MCNAIR PROGRAM</a:t>
            </a:r>
            <a:endParaRPr lang="en-US" dirty="0"/>
          </a:p>
        </p:txBody>
      </p:sp>
      <p:sp>
        <p:nvSpPr>
          <p:cNvPr id="3" name="Content Placeholder 2"/>
          <p:cNvSpPr>
            <a:spLocks noGrp="1"/>
          </p:cNvSpPr>
          <p:nvPr>
            <p:ph idx="1"/>
          </p:nvPr>
        </p:nvSpPr>
        <p:spPr>
          <a:xfrm>
            <a:off x="457200" y="838200"/>
            <a:ext cx="7239000" cy="5617536"/>
          </a:xfrm>
        </p:spPr>
        <p:txBody>
          <a:bodyPr>
            <a:normAutofit fontScale="55000" lnSpcReduction="20000"/>
          </a:bodyPr>
          <a:lstStyle/>
          <a:p>
            <a:r>
              <a:rPr lang="en-US" b="1" dirty="0" smtClean="0"/>
              <a:t>CFDA Number:</a:t>
            </a:r>
            <a:r>
              <a:rPr lang="en-US" dirty="0" smtClean="0"/>
              <a:t> 84.217A</a:t>
            </a:r>
            <a:br>
              <a:rPr lang="en-US" dirty="0" smtClean="0"/>
            </a:br>
            <a:r>
              <a:rPr lang="en-US" b="1" dirty="0" smtClean="0"/>
              <a:t>Program Type:</a:t>
            </a:r>
            <a:r>
              <a:rPr lang="en-US" dirty="0" smtClean="0"/>
              <a:t> Discretionary/Competitive Grants</a:t>
            </a:r>
            <a:br>
              <a:rPr lang="en-US" dirty="0" smtClean="0"/>
            </a:br>
            <a:r>
              <a:rPr lang="en-US" b="1" dirty="0" smtClean="0"/>
              <a:t>Also Known As: </a:t>
            </a:r>
            <a:r>
              <a:rPr lang="en-US" dirty="0" smtClean="0"/>
              <a:t>McNair, TRIO (McNair is one of eight TRIO programs.)</a:t>
            </a:r>
          </a:p>
          <a:p>
            <a:r>
              <a:rPr lang="en-US" dirty="0" smtClean="0"/>
              <a:t/>
            </a:r>
            <a:br>
              <a:rPr lang="en-US" dirty="0" smtClean="0"/>
            </a:br>
            <a:r>
              <a:rPr lang="en-US" dirty="0" smtClean="0"/>
              <a:t>Program Description</a:t>
            </a:r>
            <a:br>
              <a:rPr lang="en-US" dirty="0" smtClean="0"/>
            </a:br>
            <a:r>
              <a:rPr lang="en-US" dirty="0" smtClean="0"/>
              <a:t>Through a grant competition, funds are awarded to institutions of higher education to prepare eligible participants for doctoral studies through involvement in research and other scholarly activities. Participants are from disadvantaged backgrounds and have demonstrated strong academic potential. Institutions work closely with participants as they complete their undergraduate requirements. Institutions encourage participants to enroll in graduate programs and then track their progress through to the successful completion of advanced degrees. The goal is to increase the attainment of Ph.D. degrees by students from underrepresented segments of society.</a:t>
            </a:r>
          </a:p>
          <a:p>
            <a:r>
              <a:rPr lang="en-US" dirty="0" smtClean="0"/>
              <a:t/>
            </a:r>
            <a:br>
              <a:rPr lang="en-US" dirty="0" smtClean="0"/>
            </a:br>
            <a:r>
              <a:rPr lang="en-US" dirty="0" smtClean="0"/>
              <a:t> Types of Projects</a:t>
            </a:r>
            <a:br>
              <a:rPr lang="en-US" dirty="0" smtClean="0"/>
            </a:br>
            <a:r>
              <a:rPr lang="en-US" dirty="0" smtClean="0"/>
              <a:t>All McNair projects must provide the following activities: opportunities for research or other scholarly activities; summer internships; seminars and other educational activities designed to prepare students for doctoral study; tutoring; academic counseling; and activities designed to assist students participating in the project in securing admission to and financial assistance for enrollment in graduate programs. McNair projects may also provide the following additional activities: education or counseling services designed to improve financial and economic literacy of students; mentoring programs involving faculty members at institutions of higher education or students, or any combination of such persons; and exposure to cultural events and academic programs not usually available to disadvantaged students.</a:t>
            </a:r>
          </a:p>
          <a:p>
            <a:endParaRPr lang="en-US" dirty="0" smtClean="0"/>
          </a:p>
          <a:p>
            <a:pPr>
              <a:buNone/>
            </a:pPr>
            <a:r>
              <a:rPr lang="en-US" dirty="0" smtClean="0"/>
              <a:t>RETRIEVED FROM: WWW.2.ED.GOV/PROGRAMSTRIOMCNAIR/INDEX/HTML</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pPr algn="ctr"/>
            <a:r>
              <a:rPr lang="en-US" dirty="0" smtClean="0"/>
              <a:t>Ruth </a:t>
            </a:r>
            <a:r>
              <a:rPr lang="en-US" dirty="0" err="1" smtClean="0"/>
              <a:t>searcy</a:t>
            </a:r>
            <a:r>
              <a:rPr lang="en-US" dirty="0" smtClean="0"/>
              <a:t> conference</a:t>
            </a:r>
            <a:endParaRPr lang="en-US" dirty="0"/>
          </a:p>
        </p:txBody>
      </p:sp>
      <p:sp>
        <p:nvSpPr>
          <p:cNvPr id="3" name="Content Placeholder 2"/>
          <p:cNvSpPr>
            <a:spLocks noGrp="1"/>
          </p:cNvSpPr>
          <p:nvPr>
            <p:ph idx="1"/>
          </p:nvPr>
        </p:nvSpPr>
        <p:spPr>
          <a:xfrm>
            <a:off x="457200" y="914400"/>
            <a:ext cx="7239000" cy="5541336"/>
          </a:xfrm>
        </p:spPr>
        <p:txBody>
          <a:bodyPr>
            <a:normAutofit fontScale="47500" lnSpcReduction="20000"/>
          </a:bodyPr>
          <a:lstStyle/>
          <a:p>
            <a:pPr>
              <a:buNone/>
            </a:pPr>
            <a:r>
              <a:rPr lang="en-US" b="1" dirty="0" smtClean="0"/>
              <a:t>PAPER PRESENTATION SESSION</a:t>
            </a:r>
          </a:p>
          <a:p>
            <a:pPr>
              <a:buNone/>
            </a:pPr>
            <a:r>
              <a:rPr lang="en-US" b="1" dirty="0" smtClean="0"/>
              <a:t>	Description: Presentation of paper or project relating to one of the six</a:t>
            </a:r>
          </a:p>
          <a:p>
            <a:pPr>
              <a:buNone/>
            </a:pPr>
            <a:r>
              <a:rPr lang="en-US" dirty="0" smtClean="0"/>
              <a:t>	conference themes. Proposals must include an abstract of not more than 250	</a:t>
            </a:r>
          </a:p>
          <a:p>
            <a:pPr>
              <a:buNone/>
            </a:pPr>
            <a:r>
              <a:rPr lang="en-US" dirty="0" smtClean="0"/>
              <a:t>	words that includes a title and summary of the project and a one-page resume</a:t>
            </a:r>
          </a:p>
          <a:p>
            <a:pPr>
              <a:buNone/>
            </a:pPr>
            <a:r>
              <a:rPr lang="pt-BR" dirty="0" smtClean="0"/>
              <a:t>	For each presenter.</a:t>
            </a:r>
          </a:p>
          <a:p>
            <a:pPr>
              <a:buNone/>
            </a:pPr>
            <a:r>
              <a:rPr lang="en-US" b="1" dirty="0" smtClean="0"/>
              <a:t>	Presentation Time: 45 minutes.</a:t>
            </a:r>
          </a:p>
          <a:p>
            <a:pPr>
              <a:buNone/>
            </a:pPr>
            <a:r>
              <a:rPr lang="en-US" b="1" dirty="0" smtClean="0"/>
              <a:t>Workshop Demonstration Session</a:t>
            </a:r>
          </a:p>
          <a:p>
            <a:pPr>
              <a:buNone/>
            </a:pPr>
            <a:r>
              <a:rPr lang="en-US" b="1" dirty="0" smtClean="0"/>
              <a:t>	Description: Presentations that show a specific teaching, testing,</a:t>
            </a:r>
          </a:p>
          <a:p>
            <a:pPr>
              <a:buNone/>
            </a:pPr>
            <a:r>
              <a:rPr lang="en-US" dirty="0" smtClean="0"/>
              <a:t>	performance or other technique related to aspects of conference strands.</a:t>
            </a:r>
          </a:p>
          <a:p>
            <a:pPr>
              <a:buNone/>
            </a:pPr>
            <a:r>
              <a:rPr lang="en-US" dirty="0" smtClean="0"/>
              <a:t>	After a brief description of the underlying theory/method, the demonstration</a:t>
            </a:r>
          </a:p>
          <a:p>
            <a:pPr>
              <a:buNone/>
            </a:pPr>
            <a:r>
              <a:rPr lang="en-US" dirty="0" smtClean="0"/>
              <a:t>	session will show ways the theory/method is used in practice. Presenters are</a:t>
            </a:r>
          </a:p>
          <a:p>
            <a:pPr>
              <a:buNone/>
            </a:pPr>
            <a:r>
              <a:rPr lang="en-US" dirty="0" smtClean="0"/>
              <a:t>	encouraged to use materials that actively involve participants.</a:t>
            </a:r>
          </a:p>
          <a:p>
            <a:pPr>
              <a:buNone/>
            </a:pPr>
            <a:r>
              <a:rPr lang="en-US" b="1" dirty="0" smtClean="0"/>
              <a:t>	Presentation Time: 45 minutes.</a:t>
            </a:r>
          </a:p>
          <a:p>
            <a:pPr>
              <a:buNone/>
            </a:pPr>
            <a:r>
              <a:rPr lang="en-US" b="1" dirty="0" smtClean="0"/>
              <a:t>Student Poster Session</a:t>
            </a:r>
          </a:p>
          <a:p>
            <a:pPr>
              <a:buNone/>
            </a:pPr>
            <a:r>
              <a:rPr lang="en-US" b="1" dirty="0" smtClean="0"/>
              <a:t>	Description: These sessions will utilize visual displays in an informal but</a:t>
            </a:r>
          </a:p>
          <a:p>
            <a:pPr>
              <a:buNone/>
            </a:pPr>
            <a:r>
              <a:rPr lang="en-US" dirty="0" smtClean="0"/>
              <a:t>	professionally format to convey information concerning the six conference</a:t>
            </a:r>
          </a:p>
          <a:p>
            <a:pPr>
              <a:buNone/>
            </a:pPr>
            <a:r>
              <a:rPr lang="en-US" dirty="0" smtClean="0"/>
              <a:t>	strands Proposals must include:</a:t>
            </a:r>
          </a:p>
          <a:p>
            <a:pPr>
              <a:buNone/>
            </a:pPr>
            <a:r>
              <a:rPr lang="en-US" dirty="0" smtClean="0"/>
              <a:t>	 Name, address, email, phone number, J#, classification, and major</a:t>
            </a:r>
          </a:p>
          <a:p>
            <a:pPr>
              <a:buNone/>
            </a:pPr>
            <a:r>
              <a:rPr lang="en-US" dirty="0" smtClean="0"/>
              <a:t>	 An abstract of not more than 250 words that includes a title and summary of the</a:t>
            </a:r>
          </a:p>
          <a:p>
            <a:pPr>
              <a:buNone/>
            </a:pPr>
            <a:r>
              <a:rPr lang="en-US" dirty="0" smtClean="0"/>
              <a:t>	project</a:t>
            </a:r>
          </a:p>
          <a:p>
            <a:pPr>
              <a:buNone/>
            </a:pPr>
            <a:r>
              <a:rPr lang="en-US" dirty="0" smtClean="0"/>
              <a:t>	 A one-page resume for each presenter (limited to 2 per poster)</a:t>
            </a:r>
          </a:p>
          <a:p>
            <a:pPr>
              <a:buNone/>
            </a:pPr>
            <a:r>
              <a:rPr lang="en-US" dirty="0" smtClean="0"/>
              <a:t>	 Name and email address of faculty mentor who has agreed to assist with the</a:t>
            </a:r>
          </a:p>
          <a:p>
            <a:pPr>
              <a:buNone/>
            </a:pPr>
            <a:r>
              <a:rPr lang="en-US" dirty="0" smtClean="0"/>
              <a:t>	Proposal and poster content.</a:t>
            </a:r>
          </a:p>
          <a:p>
            <a:pPr>
              <a:buNone/>
            </a:pPr>
            <a:r>
              <a:rPr lang="en-US" dirty="0" smtClean="0"/>
              <a:t>RETREIVED FROM: WWW.JSUMS.EDU/DOCUMENTS/EVENTS</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3489960"/>
          </a:xfrm>
        </p:spPr>
        <p:txBody>
          <a:bodyPr>
            <a:normAutofit/>
          </a:bodyPr>
          <a:lstStyle/>
          <a:p>
            <a:pPr algn="ctr"/>
            <a:r>
              <a:rPr lang="en-US" dirty="0" smtClean="0"/>
              <a:t>VI.</a:t>
            </a:r>
            <a:br>
              <a:rPr lang="en-US" dirty="0" smtClean="0"/>
            </a:br>
            <a:r>
              <a:rPr lang="en-US" dirty="0" smtClean="0"/>
              <a:t>student EVALUATION/REFLECTION</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239000" cy="1219200"/>
          </a:xfrm>
        </p:spPr>
        <p:txBody>
          <a:bodyPr>
            <a:normAutofit/>
          </a:bodyPr>
          <a:lstStyle/>
          <a:p>
            <a:pPr algn="ctr"/>
            <a:r>
              <a:rPr lang="en-US" sz="2400" dirty="0" smtClean="0"/>
              <a:t>Personal self-analysis and strength inventory</a:t>
            </a:r>
            <a:endParaRPr lang="en-US" sz="2400" dirty="0"/>
          </a:p>
        </p:txBody>
      </p:sp>
      <p:sp>
        <p:nvSpPr>
          <p:cNvPr id="3" name="Content Placeholder 2"/>
          <p:cNvSpPr>
            <a:spLocks noGrp="1"/>
          </p:cNvSpPr>
          <p:nvPr>
            <p:ph idx="1"/>
          </p:nvPr>
        </p:nvSpPr>
        <p:spPr>
          <a:xfrm>
            <a:off x="457200" y="1066800"/>
            <a:ext cx="7239000" cy="5388936"/>
          </a:xfrm>
        </p:spPr>
        <p:txBody>
          <a:bodyPr>
            <a:normAutofit fontScale="77500" lnSpcReduction="20000"/>
          </a:bodyPr>
          <a:lstStyle/>
          <a:p>
            <a:pPr>
              <a:buNone/>
            </a:pPr>
            <a:r>
              <a:rPr lang="en-US" dirty="0" smtClean="0"/>
              <a:t>		Throughout this course I feel as though I have strengthened many of my weaknesses, and began a route that will help me become a better educator. The first weakness that has been strengthened is my extreme dislike of group work.  This semester I was placed in a group with two other ladies, and we worked very well together.  This has made me more readily prepared and optimistic about the possibility of group work. </a:t>
            </a:r>
          </a:p>
          <a:p>
            <a:pPr>
              <a:buNone/>
            </a:pPr>
            <a:r>
              <a:rPr lang="en-US" dirty="0" smtClean="0"/>
              <a:t>		Another strength that I have in this class is my commitment to my academic studies. I was required to meet a requirement of twenty clock hours of practicum and observation; not only did I fulfill my obligations, but I surpassed them by  completing extra hours.  </a:t>
            </a:r>
          </a:p>
          <a:p>
            <a:pPr>
              <a:buNone/>
            </a:pPr>
            <a:r>
              <a:rPr lang="en-US" dirty="0" smtClean="0"/>
              <a:t>		My final strength in this class is my public speaking ability. It was a requirement of the class to discuss a chapter from our textbook.  In order to do this one must speak clearly and concisely.  I feel as though I am a good public speaker, and I believe this strength was reflected in this class.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pPr algn="ctr"/>
            <a:r>
              <a:rPr lang="en-US" sz="2000" dirty="0" smtClean="0"/>
              <a:t>Personal self analysis and strength inventory (continued)</a:t>
            </a:r>
            <a:endParaRPr lang="en-US" sz="2000" dirty="0"/>
          </a:p>
        </p:txBody>
      </p:sp>
      <p:sp>
        <p:nvSpPr>
          <p:cNvPr id="3" name="Content Placeholder 2"/>
          <p:cNvSpPr>
            <a:spLocks noGrp="1"/>
          </p:cNvSpPr>
          <p:nvPr>
            <p:ph idx="1"/>
          </p:nvPr>
        </p:nvSpPr>
        <p:spPr>
          <a:xfrm>
            <a:off x="457200" y="1066800"/>
            <a:ext cx="7239000" cy="5388936"/>
          </a:xfrm>
        </p:spPr>
        <p:txBody>
          <a:bodyPr>
            <a:normAutofit fontScale="85000" lnSpcReduction="20000"/>
          </a:bodyPr>
          <a:lstStyle/>
          <a:p>
            <a:pPr>
              <a:buNone/>
            </a:pPr>
            <a:r>
              <a:rPr lang="en-US" dirty="0" smtClean="0"/>
              <a:t>		I have learned many new and interesting strategies and teaching styles during this course. These are strategies and styles that I will definitely practice within the next year, as I complete my matriculation through Jackson State University.  Although, I have could have done a few things better and did not perform to the best of my ability on all exams, all in all I feel that I have had a very successful semester in this class.  I believe that I have given a sufficient amount of time, patience, and dedication to Reading 311. After I received a more clear understanding of the work to be completed, I completed each of my assignments efficiently and effectively.</a:t>
            </a:r>
          </a:p>
          <a:p>
            <a:pPr>
              <a:buNone/>
            </a:pPr>
            <a:r>
              <a:rPr lang="en-US" dirty="0" smtClean="0"/>
              <a:t>		 As I assess myself from this class, I believe I have done very well with my endeavors set forth for this class, and feel as though I have gained the intended learning outcome set forth by Dr. Bryant. </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518160"/>
          </a:xfrm>
        </p:spPr>
        <p:txBody>
          <a:bodyPr>
            <a:normAutofit fontScale="90000"/>
          </a:bodyPr>
          <a:lstStyle/>
          <a:p>
            <a:pPr algn="ctr"/>
            <a:r>
              <a:rPr lang="en-US" dirty="0" smtClean="0"/>
              <a:t>Self assessment questions</a:t>
            </a:r>
            <a:endParaRPr lang="en-US" dirty="0"/>
          </a:p>
        </p:txBody>
      </p:sp>
      <p:sp>
        <p:nvSpPr>
          <p:cNvPr id="4" name="Content Placeholder 3"/>
          <p:cNvSpPr>
            <a:spLocks noGrp="1"/>
          </p:cNvSpPr>
          <p:nvPr>
            <p:ph idx="1"/>
          </p:nvPr>
        </p:nvSpPr>
        <p:spPr>
          <a:xfrm>
            <a:off x="457200" y="914400"/>
            <a:ext cx="7239000" cy="5541336"/>
          </a:xfrm>
        </p:spPr>
        <p:txBody>
          <a:bodyPr>
            <a:normAutofit fontScale="70000" lnSpcReduction="20000"/>
          </a:bodyPr>
          <a:lstStyle/>
          <a:p>
            <a:pPr marL="514350" indent="-514350">
              <a:buAutoNum type="arabicParenR"/>
            </a:pPr>
            <a:r>
              <a:rPr lang="en-US" dirty="0" smtClean="0"/>
              <a:t>What piece of work is an example of something that was difficult for you? Why?</a:t>
            </a:r>
          </a:p>
          <a:p>
            <a:pPr marL="514350" indent="-514350">
              <a:buNone/>
            </a:pPr>
            <a:r>
              <a:rPr lang="en-US" dirty="0" smtClean="0"/>
              <a:t>The five day lesson plan on sequencing was difficult for me.  This was difficult because I had to break down sequencing into small mini-lessons, but in my opinion it would have been more effective from the students perspective, if taught as one unit or one lesson.</a:t>
            </a:r>
          </a:p>
          <a:p>
            <a:pPr marL="514350" indent="-514350">
              <a:buNone/>
            </a:pPr>
            <a:r>
              <a:rPr lang="en-US" dirty="0" smtClean="0"/>
              <a:t>2) What are two examples of work which show evidence of change(s) in your thinking? What changes have occurred.</a:t>
            </a:r>
          </a:p>
          <a:p>
            <a:pPr marL="514350" indent="-514350">
              <a:buNone/>
            </a:pPr>
            <a:r>
              <a:rPr lang="en-US" dirty="0" smtClean="0"/>
              <a:t>One example in a change in my thinking is that fact that I completed extra service learning hours.  I usually only complete what is required of me, but since I enjoyed watching the practices that I learned in class put into use, I found it necessary to keep returning even after my hours were completed.</a:t>
            </a:r>
          </a:p>
          <a:p>
            <a:pPr marL="514350" indent="-514350">
              <a:buNone/>
            </a:pPr>
            <a:r>
              <a:rPr lang="en-US" dirty="0" smtClean="0"/>
              <a:t>Another example is of a change is my thinking is I voluntarily attend conferences and forums even when they are not required or if no extra points will be given. At the beginning of the semester I was only attending conferences and forums to receive the extra points offered by the professor, but now I have actually began to enjoy the information that is given at forums, seminars, and presentations.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822960"/>
          </a:xfrm>
        </p:spPr>
        <p:txBody>
          <a:bodyPr>
            <a:normAutofit fontScale="90000"/>
          </a:bodyPr>
          <a:lstStyle/>
          <a:p>
            <a:pPr algn="ctr"/>
            <a:r>
              <a:rPr lang="en-US" dirty="0" smtClean="0"/>
              <a:t>Personal and Professional Goals</a:t>
            </a:r>
            <a:endParaRPr lang="en-US" dirty="0"/>
          </a:p>
        </p:txBody>
      </p:sp>
      <p:sp>
        <p:nvSpPr>
          <p:cNvPr id="5" name="Content Placeholder 4"/>
          <p:cNvSpPr>
            <a:spLocks noGrp="1"/>
          </p:cNvSpPr>
          <p:nvPr>
            <p:ph idx="1"/>
          </p:nvPr>
        </p:nvSpPr>
        <p:spPr/>
        <p:txBody>
          <a:bodyPr/>
          <a:lstStyle/>
          <a:p>
            <a:pPr>
              <a:buNone/>
            </a:pPr>
            <a:r>
              <a:rPr lang="en-US" dirty="0" smtClean="0"/>
              <a:t>	</a:t>
            </a:r>
            <a:r>
              <a:rPr lang="en-US" sz="1800" dirty="0" smtClean="0"/>
              <a:t>My personal goals are numerous.  One of my personal goals is to strengthen my bonds with Christ and my family.  I also plan on traveling the world and visiting far off places.  I plan on getting married and hopefully having two children, both girls.  I hope to enjoy life and retire in the beautiful state of Mississippi.</a:t>
            </a:r>
          </a:p>
          <a:p>
            <a:pPr>
              <a:buNone/>
            </a:pPr>
            <a:r>
              <a:rPr lang="en-US" dirty="0" smtClean="0"/>
              <a:t>	</a:t>
            </a:r>
            <a:r>
              <a:rPr lang="en-US" sz="1800" dirty="0" smtClean="0"/>
              <a:t>My professional goals are also plentiful.  I plan on completing my matriculation through Jackson State University in the Spring of 2013.  After the completion of my undergraduate degree, I plan on attending graduate school in order to get my master’s in education, and eventually my specialist’s degree.  I plan on teaching either fourth grade reading or senior Human Anatomy and Physiology.  I hope to eventually open my own private school.</a:t>
            </a:r>
            <a:endParaRPr lang="en-US" sz="1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fontScale="90000"/>
          </a:bodyPr>
          <a:lstStyle/>
          <a:p>
            <a:pPr algn="ctr"/>
            <a:r>
              <a:rPr lang="en-US" dirty="0" smtClean="0"/>
              <a:t>Self assessment questions (continued)</a:t>
            </a:r>
            <a:endParaRPr lang="en-US" dirty="0"/>
          </a:p>
        </p:txBody>
      </p:sp>
      <p:sp>
        <p:nvSpPr>
          <p:cNvPr id="3" name="Content Placeholder 2"/>
          <p:cNvSpPr>
            <a:spLocks noGrp="1"/>
          </p:cNvSpPr>
          <p:nvPr>
            <p:ph idx="1"/>
          </p:nvPr>
        </p:nvSpPr>
        <p:spPr>
          <a:xfrm>
            <a:off x="457200" y="1447800"/>
            <a:ext cx="7239000" cy="5007936"/>
          </a:xfrm>
        </p:spPr>
        <p:txBody>
          <a:bodyPr>
            <a:normAutofit fontScale="70000" lnSpcReduction="20000"/>
          </a:bodyPr>
          <a:lstStyle/>
          <a:p>
            <a:pPr>
              <a:buNone/>
            </a:pPr>
            <a:r>
              <a:rPr lang="en-US" dirty="0" smtClean="0"/>
              <a:t>3) What two things in your portfolio are you most proud of? Why?</a:t>
            </a:r>
          </a:p>
          <a:p>
            <a:pPr>
              <a:buNone/>
            </a:pPr>
            <a:r>
              <a:rPr lang="en-US" dirty="0" smtClean="0"/>
              <a:t>The two things that I am most proud of in my portfolio, are my completed service learning hours and my essay on “Why I Want to be an Effective Teacher”. I am proud of my service learning hours, because it is a completed assignment, and I gained valuable insight into an actual classroom from the experience.  I am proud of my essay because I love giving the reasons why I want to be a teacher.  </a:t>
            </a:r>
          </a:p>
          <a:p>
            <a:pPr>
              <a:buNone/>
            </a:pPr>
            <a:r>
              <a:rPr lang="en-US" dirty="0" smtClean="0"/>
              <a:t>4) What two things would you choose to improve in your portfolio? Why? </a:t>
            </a:r>
          </a:p>
          <a:p>
            <a:pPr>
              <a:buNone/>
            </a:pPr>
            <a:r>
              <a:rPr lang="en-US" dirty="0" smtClean="0"/>
              <a:t>The first thing I would improve in my portfolio is my notes and definitions section. I would change this because I do not have as many notes as I believe I should.</a:t>
            </a:r>
          </a:p>
          <a:p>
            <a:pPr>
              <a:buNone/>
            </a:pPr>
            <a:r>
              <a:rPr lang="en-US" dirty="0" smtClean="0"/>
              <a:t>The next thing I would improve is my professional development section. I do not have as many entries in the professional development section as I would like, and I hope that I can add many more experiences to this section.</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609600"/>
          </a:xfrm>
        </p:spPr>
        <p:txBody>
          <a:bodyPr>
            <a:noAutofit/>
          </a:bodyPr>
          <a:lstStyle/>
          <a:p>
            <a:pPr algn="ctr"/>
            <a:r>
              <a:rPr lang="en-US" sz="3200" dirty="0" smtClean="0"/>
              <a:t>Self assessment questions (continued)</a:t>
            </a:r>
            <a:endParaRPr lang="en-US" sz="3200" dirty="0"/>
          </a:p>
        </p:txBody>
      </p:sp>
      <p:sp>
        <p:nvSpPr>
          <p:cNvPr id="3" name="Content Placeholder 2"/>
          <p:cNvSpPr>
            <a:spLocks noGrp="1"/>
          </p:cNvSpPr>
          <p:nvPr>
            <p:ph idx="1"/>
          </p:nvPr>
        </p:nvSpPr>
        <p:spPr>
          <a:xfrm>
            <a:off x="457200" y="1447800"/>
            <a:ext cx="7239000" cy="5007936"/>
          </a:xfrm>
        </p:spPr>
        <p:txBody>
          <a:bodyPr>
            <a:normAutofit fontScale="77500" lnSpcReduction="20000"/>
          </a:bodyPr>
          <a:lstStyle/>
          <a:p>
            <a:pPr>
              <a:buNone/>
            </a:pPr>
            <a:r>
              <a:rPr lang="en-US" dirty="0" smtClean="0"/>
              <a:t>5) In what ways does your portfolio reflect your scholarship, leadership, growth and mastery in the teaching profession.</a:t>
            </a:r>
          </a:p>
          <a:p>
            <a:pPr>
              <a:buNone/>
            </a:pPr>
            <a:r>
              <a:rPr lang="en-US" dirty="0" smtClean="0"/>
              <a:t>My portfolio reflects my scholarship, growth, and mastery in the teaching profession because it details my matriculation through my classes from my freshman year until now. It also shows my actual experience with children, and my volunteer work with children's summer and afterschool programs. My portfolio reveals that I am eager to receive any experience available to me in or out of the academic school-year.</a:t>
            </a:r>
          </a:p>
          <a:p>
            <a:pPr>
              <a:buNone/>
            </a:pPr>
            <a:r>
              <a:rPr lang="en-US" dirty="0" smtClean="0"/>
              <a:t>6) In what way has your professional philosophy been changed or relapsed during this course?</a:t>
            </a:r>
          </a:p>
          <a:p>
            <a:pPr>
              <a:buNone/>
            </a:pPr>
            <a:r>
              <a:rPr lang="en-US" dirty="0" smtClean="0"/>
              <a:t>My professional philosophy has not been altered much as a result of this class. The only change that I would include in my philosophy is a greater emphasis on patience. This class has taught me that patience is the key to success in any endeavor that one may be involved in, especially in the education field.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518160"/>
          </a:xfrm>
        </p:spPr>
        <p:txBody>
          <a:bodyPr>
            <a:normAutofit fontScale="90000"/>
          </a:bodyPr>
          <a:lstStyle/>
          <a:p>
            <a:pPr algn="ctr"/>
            <a:r>
              <a:rPr lang="en-US" dirty="0" smtClean="0"/>
              <a:t>Student Achievement</a:t>
            </a:r>
            <a:endParaRPr lang="en-US" dirty="0"/>
          </a:p>
        </p:txBody>
      </p:sp>
      <p:sp>
        <p:nvSpPr>
          <p:cNvPr id="5" name="Content Placeholder 4"/>
          <p:cNvSpPr>
            <a:spLocks noGrp="1"/>
          </p:cNvSpPr>
          <p:nvPr>
            <p:ph idx="1"/>
          </p:nvPr>
        </p:nvSpPr>
        <p:spPr>
          <a:xfrm>
            <a:off x="457200" y="838200"/>
            <a:ext cx="7239000" cy="5617536"/>
          </a:xfrm>
        </p:spPr>
        <p:txBody>
          <a:bodyPr>
            <a:normAutofit fontScale="92500" lnSpcReduction="20000"/>
          </a:bodyPr>
          <a:lstStyle/>
          <a:p>
            <a:pPr algn="ctr"/>
            <a:r>
              <a:rPr lang="en-US" sz="1400" dirty="0" smtClean="0"/>
              <a:t>Fall 2009</a:t>
            </a:r>
          </a:p>
          <a:p>
            <a:r>
              <a:rPr lang="en-US" sz="1400" dirty="0" smtClean="0"/>
              <a:t>General Biology I with Lab</a:t>
            </a:r>
          </a:p>
          <a:p>
            <a:r>
              <a:rPr lang="en-US" sz="1400" dirty="0" smtClean="0"/>
              <a:t>General Chemistry 1 with Lab</a:t>
            </a:r>
          </a:p>
          <a:p>
            <a:pPr algn="ctr"/>
            <a:r>
              <a:rPr lang="en-US" sz="1400" dirty="0" smtClean="0"/>
              <a:t>Spring 2010</a:t>
            </a:r>
          </a:p>
          <a:p>
            <a:r>
              <a:rPr lang="en-US" sz="1400" dirty="0" smtClean="0"/>
              <a:t>Introduction to Education </a:t>
            </a:r>
          </a:p>
          <a:p>
            <a:r>
              <a:rPr lang="en-US" sz="1400" dirty="0" smtClean="0"/>
              <a:t>General Biology II with Lab</a:t>
            </a:r>
          </a:p>
          <a:p>
            <a:r>
              <a:rPr lang="en-US" sz="1400" dirty="0" smtClean="0"/>
              <a:t>General Chemistry II with Lab</a:t>
            </a:r>
          </a:p>
          <a:p>
            <a:pPr algn="ctr"/>
            <a:r>
              <a:rPr lang="en-US" sz="1400" dirty="0" smtClean="0"/>
              <a:t>Fall 2010</a:t>
            </a:r>
          </a:p>
          <a:p>
            <a:r>
              <a:rPr lang="en-US" sz="1400" dirty="0" smtClean="0"/>
              <a:t>Concepts and Structures of Math</a:t>
            </a:r>
          </a:p>
          <a:p>
            <a:r>
              <a:rPr lang="en-US" sz="1400" dirty="0" smtClean="0"/>
              <a:t>General Zoology with Lab</a:t>
            </a:r>
          </a:p>
          <a:p>
            <a:pPr algn="ctr"/>
            <a:r>
              <a:rPr lang="en-US" sz="1400" dirty="0" smtClean="0"/>
              <a:t>Spring 2011</a:t>
            </a:r>
          </a:p>
          <a:p>
            <a:r>
              <a:rPr lang="en-US" sz="1400" dirty="0" smtClean="0"/>
              <a:t>General Botany with Lab</a:t>
            </a:r>
          </a:p>
          <a:p>
            <a:r>
              <a:rPr lang="en-US" sz="1400" dirty="0" smtClean="0"/>
              <a:t>Introduction to Marine and Environmental Science</a:t>
            </a:r>
          </a:p>
          <a:p>
            <a:r>
              <a:rPr lang="en-US" sz="1400" dirty="0" smtClean="0"/>
              <a:t>Pre-Reading Skills</a:t>
            </a:r>
          </a:p>
          <a:p>
            <a:pPr algn="ctr"/>
            <a:r>
              <a:rPr lang="en-US" sz="1500" dirty="0" smtClean="0"/>
              <a:t>Fall 2011</a:t>
            </a:r>
          </a:p>
          <a:p>
            <a:r>
              <a:rPr lang="en-US" sz="1500" dirty="0" smtClean="0"/>
              <a:t>Introduction to Genetics with Lab</a:t>
            </a:r>
          </a:p>
          <a:p>
            <a:pPr algn="ctr"/>
            <a:r>
              <a:rPr lang="en-US" sz="1500" dirty="0" smtClean="0"/>
              <a:t>Spring 2012</a:t>
            </a:r>
          </a:p>
          <a:p>
            <a:r>
              <a:rPr lang="en-US" sz="1500" dirty="0" smtClean="0"/>
              <a:t>Communicative Arts for Teachers</a:t>
            </a:r>
          </a:p>
          <a:p>
            <a:r>
              <a:rPr lang="en-US" sz="1500" dirty="0" smtClean="0"/>
              <a:t>Introduction to Assessment and Evaluation</a:t>
            </a:r>
          </a:p>
          <a:p>
            <a:r>
              <a:rPr lang="en-US" sz="1500" dirty="0" smtClean="0"/>
              <a:t>Seminar in Science</a:t>
            </a:r>
          </a:p>
          <a:p>
            <a:r>
              <a:rPr lang="en-US" sz="1500" dirty="0" smtClean="0"/>
              <a:t>Strategies and Teaching Reading in the Classroom</a:t>
            </a:r>
          </a:p>
          <a:p>
            <a:r>
              <a:rPr lang="en-US" sz="1500" dirty="0" smtClean="0"/>
              <a:t>Exceptional Child and Youth in the Classroom</a:t>
            </a:r>
          </a:p>
          <a:p>
            <a:r>
              <a:rPr lang="en-US" sz="1500" dirty="0" smtClean="0"/>
              <a:t>Law in Social Systems</a:t>
            </a:r>
          </a:p>
          <a:p>
            <a:pPr lvl="1" algn="ctr"/>
            <a:endParaRPr lang="en-US" sz="1200" dirty="0" smtClean="0"/>
          </a:p>
          <a:p>
            <a:endParaRPr lang="en-US" sz="1500" dirty="0" smtClean="0"/>
          </a:p>
          <a:p>
            <a:pPr algn="ctr">
              <a:buNone/>
            </a:pPr>
            <a:endParaRPr lang="en-US" sz="1500" dirty="0" smtClean="0"/>
          </a:p>
          <a:p>
            <a:endParaRPr lang="en-US" sz="1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fontScale="90000"/>
          </a:bodyPr>
          <a:lstStyle/>
          <a:p>
            <a:pPr algn="ctr"/>
            <a:r>
              <a:rPr lang="en-US" dirty="0" smtClean="0"/>
              <a:t>LEARNING OUTCOMES</a:t>
            </a:r>
            <a:endParaRPr lang="en-US" dirty="0"/>
          </a:p>
        </p:txBody>
      </p:sp>
      <p:sp>
        <p:nvSpPr>
          <p:cNvPr id="3" name="Content Placeholder 2"/>
          <p:cNvSpPr>
            <a:spLocks noGrp="1"/>
          </p:cNvSpPr>
          <p:nvPr>
            <p:ph idx="1"/>
          </p:nvPr>
        </p:nvSpPr>
        <p:spPr/>
        <p:txBody>
          <a:bodyPr/>
          <a:lstStyle/>
          <a:p>
            <a:r>
              <a:rPr lang="en-US" dirty="0" smtClean="0"/>
              <a:t>Numerous Lesson Plans on Various Subjects</a:t>
            </a:r>
          </a:p>
          <a:p>
            <a:r>
              <a:rPr lang="en-US" dirty="0" smtClean="0"/>
              <a:t>Field Experience</a:t>
            </a:r>
          </a:p>
          <a:p>
            <a:pPr lvl="1"/>
            <a:r>
              <a:rPr lang="en-US" dirty="0" smtClean="0"/>
              <a:t>Lesson Plan Presentation at Lee Elementary in Jackson, Mississippi</a:t>
            </a:r>
          </a:p>
          <a:p>
            <a:pPr lvl="1"/>
            <a:r>
              <a:rPr lang="en-US" dirty="0" smtClean="0"/>
              <a:t>Intern with CDF Freedom School in Jackson, Mississippi</a:t>
            </a:r>
          </a:p>
          <a:p>
            <a:r>
              <a:rPr lang="en-US" dirty="0" smtClean="0"/>
              <a:t>Community Involvement</a:t>
            </a:r>
          </a:p>
          <a:p>
            <a:pPr lvl="1"/>
            <a:r>
              <a:rPr lang="en-US" dirty="0" smtClean="0"/>
              <a:t>Sister </a:t>
            </a:r>
            <a:r>
              <a:rPr lang="en-US" dirty="0" err="1" smtClean="0"/>
              <a:t>Thea</a:t>
            </a:r>
            <a:r>
              <a:rPr lang="en-US" dirty="0" smtClean="0"/>
              <a:t> Bowman in Jackson, Mississippi</a:t>
            </a:r>
          </a:p>
          <a:p>
            <a:pPr lvl="1"/>
            <a:r>
              <a:rPr lang="en-US" dirty="0" smtClean="0"/>
              <a:t>Alpha and Omega Training Academy in Morton, Mississippi</a:t>
            </a:r>
          </a:p>
          <a:p>
            <a:pPr lvl="1"/>
            <a:r>
              <a:rPr lang="en-US" dirty="0" smtClean="0"/>
              <a:t>Lee Elementary School</a:t>
            </a:r>
          </a:p>
          <a:p>
            <a:pPr lvl="1">
              <a:buNone/>
            </a:pP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en-US" dirty="0" smtClean="0"/>
              <a:t>Resume</a:t>
            </a:r>
            <a:endParaRPr lang="en-US" dirty="0"/>
          </a:p>
        </p:txBody>
      </p:sp>
      <p:sp>
        <p:nvSpPr>
          <p:cNvPr id="3" name="Content Placeholder 2"/>
          <p:cNvSpPr>
            <a:spLocks noGrp="1"/>
          </p:cNvSpPr>
          <p:nvPr>
            <p:ph idx="1"/>
          </p:nvPr>
        </p:nvSpPr>
        <p:spPr/>
        <p:txBody>
          <a:bodyPr>
            <a:normAutofit lnSpcReduction="10000"/>
          </a:bodyPr>
          <a:lstStyle/>
          <a:p>
            <a:r>
              <a:rPr lang="en-US" dirty="0" smtClean="0"/>
              <a:t>Experience</a:t>
            </a:r>
          </a:p>
          <a:p>
            <a:pPr lvl="1">
              <a:buFont typeface="Wingdings" pitchFamily="2" charset="2"/>
              <a:buChar char="§"/>
            </a:pPr>
            <a:r>
              <a:rPr lang="en-US" dirty="0" smtClean="0"/>
              <a:t>Servant Leader Intern, CDF Freedom School Jackson State University, Jackson, Mississippi 39217                                                              Fall 2009 – Fall 2011</a:t>
            </a:r>
          </a:p>
          <a:p>
            <a:pPr lvl="1">
              <a:buFont typeface="Wingdings" pitchFamily="2" charset="2"/>
              <a:buChar char="§"/>
            </a:pPr>
            <a:endParaRPr lang="en-US" dirty="0" smtClean="0"/>
          </a:p>
          <a:p>
            <a:pPr lvl="1">
              <a:buFont typeface="Wingdings" pitchFamily="2" charset="2"/>
              <a:buChar char="§"/>
            </a:pPr>
            <a:r>
              <a:rPr lang="en-US" dirty="0" smtClean="0"/>
              <a:t>Volunteer at Lee Elementary, Jackson, Mississippi 39207                                                          Spring 2010 – Fall 2010</a:t>
            </a:r>
          </a:p>
          <a:p>
            <a:pPr lvl="1">
              <a:buFont typeface="Wingdings" pitchFamily="2" charset="2"/>
              <a:buChar char="§"/>
            </a:pPr>
            <a:endParaRPr lang="en-US" dirty="0" smtClean="0"/>
          </a:p>
          <a:p>
            <a:pPr lvl="1">
              <a:buFont typeface="Wingdings" pitchFamily="2" charset="2"/>
              <a:buChar char="§"/>
            </a:pPr>
            <a:r>
              <a:rPr lang="en-US" dirty="0" smtClean="0"/>
              <a:t>Teacher’s Assistant at Alpha and Omega Training Academy, Morton, Mississippi 39117           January 2009 – August 2009</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607</TotalTime>
  <Words>4004</Words>
  <Application>Microsoft Office PowerPoint</Application>
  <PresentationFormat>On-screen Show (4:3)</PresentationFormat>
  <Paragraphs>389</Paragraphs>
  <Slides>61</Slides>
  <Notes>0</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Opulent</vt:lpstr>
      <vt:lpstr>Allison Brianna WARNSLEY</vt:lpstr>
      <vt:lpstr>i.  Table of CONTENTS</vt:lpstr>
      <vt:lpstr>Table of Contents (continued)</vt:lpstr>
      <vt:lpstr>ii. Personal Information</vt:lpstr>
      <vt:lpstr>autobiography</vt:lpstr>
      <vt:lpstr>Personal and Professional Goals</vt:lpstr>
      <vt:lpstr>Student Achievement</vt:lpstr>
      <vt:lpstr>LEARNING OUTCOMES</vt:lpstr>
      <vt:lpstr>Resume</vt:lpstr>
      <vt:lpstr>Resume </vt:lpstr>
      <vt:lpstr>Resume</vt:lpstr>
      <vt:lpstr>Philosophy of Education</vt:lpstr>
      <vt:lpstr>Why I want to be an effective teacher</vt:lpstr>
      <vt:lpstr>Why I want to be an effective teacher</vt:lpstr>
      <vt:lpstr>Contact Information </vt:lpstr>
      <vt:lpstr> International Reading Association Standards</vt:lpstr>
      <vt:lpstr>Standard one foundational knowledge </vt:lpstr>
      <vt:lpstr>Standard two curriculum and instruction </vt:lpstr>
      <vt:lpstr>Standard three assessment and evaluation </vt:lpstr>
      <vt:lpstr>Standard four diversity</vt:lpstr>
      <vt:lpstr>Standard five literate environment </vt:lpstr>
      <vt:lpstr>Standard six professional learning and leadership </vt:lpstr>
      <vt:lpstr>iii. Conceptual framework </vt:lpstr>
      <vt:lpstr>RESPONSIVE EDUCATOR diagram PROVIDED BY WWW.JSUMS.EDU</vt:lpstr>
      <vt:lpstr>The Jackson state university college of education and human development utilizes the structure of a venn diagram with the words content, pedagogy, and disposition on the outer circles; knowledgeable response, professional response, conventional response, and skillful response on the inner circles.  The diagram is entitled the responsive educator.  </vt:lpstr>
      <vt:lpstr>Content </vt:lpstr>
      <vt:lpstr>Pedagogy</vt:lpstr>
      <vt:lpstr>Disposition</vt:lpstr>
      <vt:lpstr>Knowledgeable response</vt:lpstr>
      <vt:lpstr>Professional response</vt:lpstr>
      <vt:lpstr>Committed Response</vt:lpstr>
      <vt:lpstr>Skillful Response </vt:lpstr>
      <vt:lpstr>Each of these components of the venn diagram create what is known as a responsive educator and eventually mold an effective teacher.</vt:lpstr>
      <vt:lpstr>Reflection of the framework</vt:lpstr>
      <vt:lpstr>iv. Coursework</vt:lpstr>
      <vt:lpstr>Rubrics</vt:lpstr>
      <vt:lpstr>Syllabus </vt:lpstr>
      <vt:lpstr>Course Assignments</vt:lpstr>
      <vt:lpstr>Article Critiques</vt:lpstr>
      <vt:lpstr>Lesson Plans</vt:lpstr>
      <vt:lpstr>Handouts</vt:lpstr>
      <vt:lpstr>Class agendas</vt:lpstr>
      <vt:lpstr>Templates</vt:lpstr>
      <vt:lpstr>Chapter presentations</vt:lpstr>
      <vt:lpstr>Notes Definitions</vt:lpstr>
      <vt:lpstr>Notes and Definitions</vt:lpstr>
      <vt:lpstr>V. Clinical/Practicum</vt:lpstr>
      <vt:lpstr>Thank You Letter</vt:lpstr>
      <vt:lpstr>Service Learning Hours</vt:lpstr>
      <vt:lpstr>Daily Log of Reflections</vt:lpstr>
      <vt:lpstr>VI. PROFESSIONAL DEVELOMENT</vt:lpstr>
      <vt:lpstr>naeyc</vt:lpstr>
      <vt:lpstr>NEA</vt:lpstr>
      <vt:lpstr>Ronald MCNAIR PROGRAM</vt:lpstr>
      <vt:lpstr>Ruth searcy conference</vt:lpstr>
      <vt:lpstr>VI. student EVALUATION/REFLECTION</vt:lpstr>
      <vt:lpstr>Personal self-analysis and strength inventory</vt:lpstr>
      <vt:lpstr>Personal self analysis and strength inventory (continued)</vt:lpstr>
      <vt:lpstr>Self assessment questions</vt:lpstr>
      <vt:lpstr>Self assessment questions (continued)</vt:lpstr>
      <vt:lpstr>Self assessment questions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Allison Brianna Warnsley E-Portfolio</dc:title>
  <dc:creator>Gloria</dc:creator>
  <cp:lastModifiedBy>J. Lewis</cp:lastModifiedBy>
  <cp:revision>63</cp:revision>
  <dcterms:created xsi:type="dcterms:W3CDTF">2012-01-29T02:31:43Z</dcterms:created>
  <dcterms:modified xsi:type="dcterms:W3CDTF">2012-04-19T06:11:49Z</dcterms:modified>
</cp:coreProperties>
</file>