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004000" cy="42976800"/>
  <p:notesSz cx="6858000" cy="9144000"/>
  <p:defaultTextStyle>
    <a:defPPr>
      <a:defRPr lang="pt-BR"/>
    </a:defPPr>
    <a:lvl1pPr marL="0" algn="l" defTabSz="3599078" rtl="0" eaLnBrk="1" latinLnBrk="0" hangingPunct="1">
      <a:defRPr sz="7085" kern="1200">
        <a:solidFill>
          <a:schemeClr val="tx1"/>
        </a:solidFill>
        <a:latin typeface="+mn-lt"/>
        <a:ea typeface="+mn-ea"/>
        <a:cs typeface="+mn-cs"/>
      </a:defRPr>
    </a:lvl1pPr>
    <a:lvl2pPr marL="1799539" algn="l" defTabSz="3599078" rtl="0" eaLnBrk="1" latinLnBrk="0" hangingPunct="1">
      <a:defRPr sz="7085" kern="1200">
        <a:solidFill>
          <a:schemeClr val="tx1"/>
        </a:solidFill>
        <a:latin typeface="+mn-lt"/>
        <a:ea typeface="+mn-ea"/>
        <a:cs typeface="+mn-cs"/>
      </a:defRPr>
    </a:lvl2pPr>
    <a:lvl3pPr marL="3599078" algn="l" defTabSz="3599078" rtl="0" eaLnBrk="1" latinLnBrk="0" hangingPunct="1">
      <a:defRPr sz="7085" kern="1200">
        <a:solidFill>
          <a:schemeClr val="tx1"/>
        </a:solidFill>
        <a:latin typeface="+mn-lt"/>
        <a:ea typeface="+mn-ea"/>
        <a:cs typeface="+mn-cs"/>
      </a:defRPr>
    </a:lvl3pPr>
    <a:lvl4pPr marL="5398618" algn="l" defTabSz="3599078" rtl="0" eaLnBrk="1" latinLnBrk="0" hangingPunct="1">
      <a:defRPr sz="7085" kern="1200">
        <a:solidFill>
          <a:schemeClr val="tx1"/>
        </a:solidFill>
        <a:latin typeface="+mn-lt"/>
        <a:ea typeface="+mn-ea"/>
        <a:cs typeface="+mn-cs"/>
      </a:defRPr>
    </a:lvl4pPr>
    <a:lvl5pPr marL="7198157" algn="l" defTabSz="3599078" rtl="0" eaLnBrk="1" latinLnBrk="0" hangingPunct="1">
      <a:defRPr sz="7085" kern="1200">
        <a:solidFill>
          <a:schemeClr val="tx1"/>
        </a:solidFill>
        <a:latin typeface="+mn-lt"/>
        <a:ea typeface="+mn-ea"/>
        <a:cs typeface="+mn-cs"/>
      </a:defRPr>
    </a:lvl5pPr>
    <a:lvl6pPr marL="8997696" algn="l" defTabSz="3599078" rtl="0" eaLnBrk="1" latinLnBrk="0" hangingPunct="1">
      <a:defRPr sz="7085" kern="1200">
        <a:solidFill>
          <a:schemeClr val="tx1"/>
        </a:solidFill>
        <a:latin typeface="+mn-lt"/>
        <a:ea typeface="+mn-ea"/>
        <a:cs typeface="+mn-cs"/>
      </a:defRPr>
    </a:lvl6pPr>
    <a:lvl7pPr marL="10797235" algn="l" defTabSz="3599078" rtl="0" eaLnBrk="1" latinLnBrk="0" hangingPunct="1">
      <a:defRPr sz="7085" kern="1200">
        <a:solidFill>
          <a:schemeClr val="tx1"/>
        </a:solidFill>
        <a:latin typeface="+mn-lt"/>
        <a:ea typeface="+mn-ea"/>
        <a:cs typeface="+mn-cs"/>
      </a:defRPr>
    </a:lvl7pPr>
    <a:lvl8pPr marL="12596774" algn="l" defTabSz="3599078" rtl="0" eaLnBrk="1" latinLnBrk="0" hangingPunct="1">
      <a:defRPr sz="7085" kern="1200">
        <a:solidFill>
          <a:schemeClr val="tx1"/>
        </a:solidFill>
        <a:latin typeface="+mn-lt"/>
        <a:ea typeface="+mn-ea"/>
        <a:cs typeface="+mn-cs"/>
      </a:defRPr>
    </a:lvl8pPr>
    <a:lvl9pPr marL="14396314" algn="l" defTabSz="3599078" rtl="0" eaLnBrk="1" latinLnBrk="0" hangingPunct="1">
      <a:defRPr sz="708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658"/>
    <a:srgbClr val="F48221"/>
    <a:srgbClr val="707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12" d="100"/>
          <a:sy n="12" d="100"/>
        </p:scale>
        <p:origin x="-2532" y="-96"/>
      </p:cViewPr>
      <p:guideLst>
        <p:guide orient="horz" pos="13536"/>
        <p:guide pos="10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7033475"/>
            <a:ext cx="27203400" cy="14962293"/>
          </a:xfrm>
        </p:spPr>
        <p:txBody>
          <a:bodyPr anchor="b"/>
          <a:lstStyle>
            <a:lvl1pPr algn="ctr">
              <a:defRPr sz="21000"/>
            </a:lvl1pPr>
          </a:lstStyle>
          <a:p>
            <a:r>
              <a:rPr lang="pt-BR" smtClean="0"/>
              <a:t>Clique para editar o título mestre</a:t>
            </a:r>
            <a:endParaRPr lang="en-US" dirty="0"/>
          </a:p>
        </p:txBody>
      </p:sp>
      <p:sp>
        <p:nvSpPr>
          <p:cNvPr id="3" name="Subtitle 2"/>
          <p:cNvSpPr>
            <a:spLocks noGrp="1"/>
          </p:cNvSpPr>
          <p:nvPr>
            <p:ph type="subTitle" idx="1"/>
          </p:nvPr>
        </p:nvSpPr>
        <p:spPr>
          <a:xfrm>
            <a:off x="4000500" y="22572771"/>
            <a:ext cx="24003000" cy="10376109"/>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C671CF9-6C5F-4254-A747-231573039525}" type="datetimeFigureOut">
              <a:rPr lang="pt-BR" smtClean="0"/>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5848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C671CF9-6C5F-4254-A747-231573039525}" type="datetimeFigureOut">
              <a:rPr lang="pt-BR" smtClean="0"/>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390358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288117"/>
            <a:ext cx="6900863" cy="3642085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200277" y="2288117"/>
            <a:ext cx="20302538" cy="3642085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C671CF9-6C5F-4254-A747-231573039525}" type="datetimeFigureOut">
              <a:rPr lang="pt-BR" smtClean="0"/>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189063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C671CF9-6C5F-4254-A747-231573039525}" type="datetimeFigureOut">
              <a:rPr lang="pt-BR" smtClean="0"/>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150101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183608" y="10714367"/>
            <a:ext cx="27603450" cy="17877152"/>
          </a:xfrm>
        </p:spPr>
        <p:txBody>
          <a:bodyPr anchor="b"/>
          <a:lstStyle>
            <a:lvl1pPr>
              <a:defRPr sz="21000"/>
            </a:lvl1pPr>
          </a:lstStyle>
          <a:p>
            <a:r>
              <a:rPr lang="pt-BR" smtClean="0"/>
              <a:t>Clique para editar o título mestre</a:t>
            </a:r>
            <a:endParaRPr lang="en-US" dirty="0"/>
          </a:p>
        </p:txBody>
      </p:sp>
      <p:sp>
        <p:nvSpPr>
          <p:cNvPr id="3" name="Text Placeholder 2"/>
          <p:cNvSpPr>
            <a:spLocks noGrp="1"/>
          </p:cNvSpPr>
          <p:nvPr>
            <p:ph type="body" idx="1"/>
          </p:nvPr>
        </p:nvSpPr>
        <p:spPr>
          <a:xfrm>
            <a:off x="2183608" y="28760644"/>
            <a:ext cx="27603450" cy="9401172"/>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C671CF9-6C5F-4254-A747-231573039525}" type="datetimeFigureOut">
              <a:rPr lang="pt-BR" smtClean="0"/>
              <a:t>24/05/2015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3214483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200275" y="11440583"/>
            <a:ext cx="13601700" cy="2726838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6202025" y="11440583"/>
            <a:ext cx="13601700" cy="2726838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C671CF9-6C5F-4254-A747-231573039525}" type="datetimeFigureOut">
              <a:rPr lang="pt-BR" smtClean="0"/>
              <a:t>24/05/2015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337945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04443" y="2288126"/>
            <a:ext cx="27603450" cy="8306861"/>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04447" y="10535288"/>
            <a:ext cx="13539190" cy="516318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pt-BR" smtClean="0"/>
              <a:t>Clique para editar o texto mestre</a:t>
            </a:r>
          </a:p>
        </p:txBody>
      </p:sp>
      <p:sp>
        <p:nvSpPr>
          <p:cNvPr id="4" name="Content Placeholder 3"/>
          <p:cNvSpPr>
            <a:spLocks noGrp="1"/>
          </p:cNvSpPr>
          <p:nvPr>
            <p:ph sz="half" idx="2"/>
          </p:nvPr>
        </p:nvSpPr>
        <p:spPr>
          <a:xfrm>
            <a:off x="2204447" y="15698470"/>
            <a:ext cx="13539190" cy="2309008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6202027" y="10535288"/>
            <a:ext cx="13605869" cy="516318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pt-BR" smtClean="0"/>
              <a:t>Clique para editar o texto mestre</a:t>
            </a:r>
          </a:p>
        </p:txBody>
      </p:sp>
      <p:sp>
        <p:nvSpPr>
          <p:cNvPr id="6" name="Content Placeholder 5"/>
          <p:cNvSpPr>
            <a:spLocks noGrp="1"/>
          </p:cNvSpPr>
          <p:nvPr>
            <p:ph sz="quarter" idx="4"/>
          </p:nvPr>
        </p:nvSpPr>
        <p:spPr>
          <a:xfrm>
            <a:off x="16202027" y="15698470"/>
            <a:ext cx="13605869" cy="2309008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C671CF9-6C5F-4254-A747-231573039525}" type="datetimeFigureOut">
              <a:rPr lang="pt-BR" smtClean="0"/>
              <a:t>24/05/2015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102281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C671CF9-6C5F-4254-A747-231573039525}" type="datetimeFigureOut">
              <a:rPr lang="pt-BR" smtClean="0"/>
              <a:t>24/05/2015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288148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71CF9-6C5F-4254-A747-231573039525}" type="datetimeFigureOut">
              <a:rPr lang="pt-BR" smtClean="0"/>
              <a:t>24/05/2015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355036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04444" y="2865120"/>
            <a:ext cx="10322123" cy="10027920"/>
          </a:xfrm>
        </p:spPr>
        <p:txBody>
          <a:bodyPr anchor="b"/>
          <a:lstStyle>
            <a:lvl1pPr>
              <a:defRPr sz="11200"/>
            </a:lvl1pPr>
          </a:lstStyle>
          <a:p>
            <a:r>
              <a:rPr lang="pt-BR" smtClean="0"/>
              <a:t>Clique para editar o título mestre</a:t>
            </a:r>
            <a:endParaRPr lang="en-US" dirty="0"/>
          </a:p>
        </p:txBody>
      </p:sp>
      <p:sp>
        <p:nvSpPr>
          <p:cNvPr id="3" name="Content Placeholder 2"/>
          <p:cNvSpPr>
            <a:spLocks noGrp="1"/>
          </p:cNvSpPr>
          <p:nvPr>
            <p:ph idx="1"/>
          </p:nvPr>
        </p:nvSpPr>
        <p:spPr>
          <a:xfrm>
            <a:off x="13605869" y="6187873"/>
            <a:ext cx="16202025" cy="30541383"/>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204444" y="12893040"/>
            <a:ext cx="10322123" cy="23885951"/>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C671CF9-6C5F-4254-A747-231573039525}" type="datetimeFigureOut">
              <a:rPr lang="pt-BR" smtClean="0"/>
              <a:t>24/05/2015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248536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04444" y="2865120"/>
            <a:ext cx="10322123" cy="10027920"/>
          </a:xfrm>
        </p:spPr>
        <p:txBody>
          <a:bodyPr anchor="b"/>
          <a:lstStyle>
            <a:lvl1pPr>
              <a:defRPr sz="11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3605869" y="6187873"/>
            <a:ext cx="16202025" cy="30541383"/>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204444" y="12893040"/>
            <a:ext cx="10322123" cy="23885951"/>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C671CF9-6C5F-4254-A747-231573039525}" type="datetimeFigureOut">
              <a:rPr lang="pt-BR" smtClean="0"/>
              <a:t>24/05/2015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BC367E-CAEA-4228-A137-21E44A20358C}" type="slidenum">
              <a:rPr lang="pt-BR" smtClean="0"/>
              <a:t>‹nº›</a:t>
            </a:fld>
            <a:endParaRPr lang="pt-BR"/>
          </a:p>
        </p:txBody>
      </p:sp>
    </p:spTree>
    <p:extLst>
      <p:ext uri="{BB962C8B-B14F-4D97-AF65-F5344CB8AC3E}">
        <p14:creationId xmlns:p14="http://schemas.microsoft.com/office/powerpoint/2010/main" val="276836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288126"/>
            <a:ext cx="27603450" cy="8306861"/>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200275" y="11440583"/>
            <a:ext cx="27603450" cy="27268385"/>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200275" y="39833136"/>
            <a:ext cx="7200900" cy="2288117"/>
          </a:xfrm>
          <a:prstGeom prst="rect">
            <a:avLst/>
          </a:prstGeom>
        </p:spPr>
        <p:txBody>
          <a:bodyPr vert="horz" lIns="91440" tIns="45720" rIns="91440" bIns="45720" rtlCol="0" anchor="ctr"/>
          <a:lstStyle>
            <a:lvl1pPr algn="l">
              <a:defRPr sz="4200">
                <a:solidFill>
                  <a:schemeClr val="tx1">
                    <a:tint val="75000"/>
                  </a:schemeClr>
                </a:solidFill>
              </a:defRPr>
            </a:lvl1pPr>
          </a:lstStyle>
          <a:p>
            <a:fld id="{BC671CF9-6C5F-4254-A747-231573039525}" type="datetimeFigureOut">
              <a:rPr lang="pt-BR" smtClean="0"/>
              <a:t>24/05/2015</a:t>
            </a:fld>
            <a:endParaRPr lang="pt-BR"/>
          </a:p>
        </p:txBody>
      </p:sp>
      <p:sp>
        <p:nvSpPr>
          <p:cNvPr id="5" name="Footer Placeholder 4"/>
          <p:cNvSpPr>
            <a:spLocks noGrp="1"/>
          </p:cNvSpPr>
          <p:nvPr>
            <p:ph type="ftr" sz="quarter" idx="3"/>
          </p:nvPr>
        </p:nvSpPr>
        <p:spPr>
          <a:xfrm>
            <a:off x="10601325" y="39833136"/>
            <a:ext cx="10801350" cy="2288117"/>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602825" y="39833136"/>
            <a:ext cx="7200900" cy="2288117"/>
          </a:xfrm>
          <a:prstGeom prst="rect">
            <a:avLst/>
          </a:prstGeom>
        </p:spPr>
        <p:txBody>
          <a:bodyPr vert="horz" lIns="91440" tIns="45720" rIns="91440" bIns="45720" rtlCol="0" anchor="ctr"/>
          <a:lstStyle>
            <a:lvl1pPr algn="r">
              <a:defRPr sz="4200">
                <a:solidFill>
                  <a:schemeClr val="tx1">
                    <a:tint val="75000"/>
                  </a:schemeClr>
                </a:solidFill>
              </a:defRPr>
            </a:lvl1pPr>
          </a:lstStyle>
          <a:p>
            <a:fld id="{9ABC367E-CAEA-4228-A137-21E44A20358C}" type="slidenum">
              <a:rPr lang="pt-BR" smtClean="0"/>
              <a:t>‹nº›</a:t>
            </a:fld>
            <a:endParaRPr lang="pt-BR"/>
          </a:p>
        </p:txBody>
      </p:sp>
    </p:spTree>
    <p:extLst>
      <p:ext uri="{BB962C8B-B14F-4D97-AF65-F5344CB8AC3E}">
        <p14:creationId xmlns:p14="http://schemas.microsoft.com/office/powerpoint/2010/main" val="3652995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6.png"/><Relationship Id="rId17" Type="http://schemas.openxmlformats.org/officeDocument/2006/relationships/image" Target="../media/image10.jpg"/><Relationship Id="rId2" Type="http://schemas.openxmlformats.org/officeDocument/2006/relationships/slideLayout" Target="../slideLayouts/slideLayout1.xml"/><Relationship Id="rId16" Type="http://schemas.openxmlformats.org/officeDocument/2006/relationships/image" Target="../media/image9.jpeg"/><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jpg"/><Relationship Id="rId15" Type="http://schemas.openxmlformats.org/officeDocument/2006/relationships/image" Target="../media/image8.png"/><Relationship Id="rId10" Type="http://schemas.openxmlformats.org/officeDocument/2006/relationships/image" Target="../media/image1.wmf"/><Relationship Id="rId4" Type="http://schemas.openxmlformats.org/officeDocument/2006/relationships/image" Target="../media/image3.png"/><Relationship Id="rId9" Type="http://schemas.openxmlformats.org/officeDocument/2006/relationships/oleObject" Target="../embeddings/oleObject1.bin"/><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m 117"/>
          <p:cNvPicPr>
            <a:picLocks noChangeAspect="1"/>
          </p:cNvPicPr>
          <p:nvPr/>
        </p:nvPicPr>
        <p:blipFill rotWithShape="1">
          <a:blip r:embed="rId3">
            <a:extLst>
              <a:ext uri="{28A0092B-C50C-407E-A947-70E740481C1C}">
                <a14:useLocalDpi xmlns:a14="http://schemas.microsoft.com/office/drawing/2010/main" val="0"/>
              </a:ext>
            </a:extLst>
          </a:blip>
          <a:srcRect r="8189"/>
          <a:stretch/>
        </p:blipFill>
        <p:spPr>
          <a:xfrm>
            <a:off x="21695143" y="34096848"/>
            <a:ext cx="9640037" cy="1446748"/>
          </a:xfrm>
          <a:prstGeom prst="rect">
            <a:avLst/>
          </a:prstGeom>
          <a:solidFill>
            <a:srgbClr val="FFFFFF">
              <a:shade val="85000"/>
            </a:srgbClr>
          </a:solidFill>
          <a:ln w="76200" cap="sq">
            <a:solidFill>
              <a:srgbClr val="F4822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7" name="Imagem 116"/>
          <p:cNvPicPr>
            <a:picLocks noChangeAspect="1"/>
          </p:cNvPicPr>
          <p:nvPr/>
        </p:nvPicPr>
        <p:blipFill rotWithShape="1">
          <a:blip r:embed="rId3">
            <a:extLst>
              <a:ext uri="{28A0092B-C50C-407E-A947-70E740481C1C}">
                <a14:useLocalDpi xmlns:a14="http://schemas.microsoft.com/office/drawing/2010/main" val="0"/>
              </a:ext>
            </a:extLst>
          </a:blip>
          <a:srcRect r="8189"/>
          <a:stretch/>
        </p:blipFill>
        <p:spPr>
          <a:xfrm>
            <a:off x="21663612" y="29636563"/>
            <a:ext cx="9640037" cy="1446748"/>
          </a:xfrm>
          <a:prstGeom prst="rect">
            <a:avLst/>
          </a:prstGeom>
          <a:solidFill>
            <a:srgbClr val="FFFFFF">
              <a:shade val="85000"/>
            </a:srgbClr>
          </a:solidFill>
          <a:ln w="76200" cap="sq">
            <a:solidFill>
              <a:srgbClr val="F4822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6" name="Imagem 115"/>
          <p:cNvPicPr>
            <a:picLocks noChangeAspect="1"/>
          </p:cNvPicPr>
          <p:nvPr/>
        </p:nvPicPr>
        <p:blipFill rotWithShape="1">
          <a:blip r:embed="rId3">
            <a:extLst>
              <a:ext uri="{28A0092B-C50C-407E-A947-70E740481C1C}">
                <a14:useLocalDpi xmlns:a14="http://schemas.microsoft.com/office/drawing/2010/main" val="0"/>
              </a:ext>
            </a:extLst>
          </a:blip>
          <a:srcRect r="8189"/>
          <a:stretch/>
        </p:blipFill>
        <p:spPr>
          <a:xfrm>
            <a:off x="835763" y="19912431"/>
            <a:ext cx="9640037" cy="1446748"/>
          </a:xfrm>
          <a:prstGeom prst="rect">
            <a:avLst/>
          </a:prstGeom>
          <a:solidFill>
            <a:srgbClr val="FFFFFF">
              <a:shade val="85000"/>
            </a:srgbClr>
          </a:solidFill>
          <a:ln w="76200" cap="sq">
            <a:solidFill>
              <a:srgbClr val="F4822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5" name="Imagem 114"/>
          <p:cNvPicPr>
            <a:picLocks noChangeAspect="1"/>
          </p:cNvPicPr>
          <p:nvPr/>
        </p:nvPicPr>
        <p:blipFill rotWithShape="1">
          <a:blip r:embed="rId3">
            <a:extLst>
              <a:ext uri="{28A0092B-C50C-407E-A947-70E740481C1C}">
                <a14:useLocalDpi xmlns:a14="http://schemas.microsoft.com/office/drawing/2010/main" val="0"/>
              </a:ext>
            </a:extLst>
          </a:blip>
          <a:srcRect r="8189"/>
          <a:stretch/>
        </p:blipFill>
        <p:spPr>
          <a:xfrm>
            <a:off x="21671080" y="22979561"/>
            <a:ext cx="9640037" cy="1446748"/>
          </a:xfrm>
          <a:prstGeom prst="rect">
            <a:avLst/>
          </a:prstGeom>
          <a:solidFill>
            <a:srgbClr val="FFFFFF">
              <a:shade val="85000"/>
            </a:srgbClr>
          </a:solidFill>
          <a:ln w="76200" cap="sq">
            <a:solidFill>
              <a:srgbClr val="F4822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3" name="Imagem 112"/>
          <p:cNvPicPr>
            <a:picLocks noChangeAspect="1"/>
          </p:cNvPicPr>
          <p:nvPr/>
        </p:nvPicPr>
        <p:blipFill rotWithShape="1">
          <a:blip r:embed="rId3">
            <a:extLst>
              <a:ext uri="{28A0092B-C50C-407E-A947-70E740481C1C}">
                <a14:useLocalDpi xmlns:a14="http://schemas.microsoft.com/office/drawing/2010/main" val="0"/>
              </a:ext>
            </a:extLst>
          </a:blip>
          <a:srcRect r="8189"/>
          <a:stretch/>
        </p:blipFill>
        <p:spPr>
          <a:xfrm>
            <a:off x="11293718" y="7238398"/>
            <a:ext cx="9640037" cy="1446748"/>
          </a:xfrm>
          <a:prstGeom prst="rect">
            <a:avLst/>
          </a:prstGeom>
          <a:solidFill>
            <a:srgbClr val="FFFFFF">
              <a:shade val="85000"/>
            </a:srgbClr>
          </a:solidFill>
          <a:ln w="76200" cap="sq">
            <a:solidFill>
              <a:srgbClr val="F4822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9" name="Text Box 3414"/>
          <p:cNvSpPr txBox="1">
            <a:spLocks noChangeArrowheads="1"/>
          </p:cNvSpPr>
          <p:nvPr/>
        </p:nvSpPr>
        <p:spPr bwMode="auto">
          <a:xfrm>
            <a:off x="1224857" y="5075355"/>
            <a:ext cx="29957583" cy="2180593"/>
          </a:xfrm>
          <a:prstGeom prst="rect">
            <a:avLst/>
          </a:prstGeom>
          <a:noFill/>
          <a:ln w="9525">
            <a:noFill/>
            <a:miter lim="800000"/>
            <a:headEnd/>
            <a:tailEnd/>
          </a:ln>
        </p:spPr>
        <p:txBody>
          <a:bodyPr wrap="square" lIns="86863" tIns="43432" rIns="86863" bIns="43432">
            <a:spAutoFit/>
          </a:bodyPr>
          <a:lstStyle/>
          <a:p>
            <a:pPr marL="1619250" indent="-1619250" algn="ctr" defTabSz="692150"/>
            <a:r>
              <a:rPr lang="pt-BR" sz="4100" b="1" dirty="0" smtClean="0">
                <a:latin typeface="Calibri" pitchFamily="34" charset="0"/>
                <a:ea typeface="ＭＳ Ｐゴシック"/>
                <a:cs typeface="Calibri" pitchFamily="34" charset="0"/>
              </a:rPr>
              <a:t>Luiz Paulo OLIVEIRA </a:t>
            </a:r>
            <a:r>
              <a:rPr lang="pt-BR" sz="4100" b="1" baseline="30000" dirty="0" smtClean="0">
                <a:latin typeface="Calibri" pitchFamily="34" charset="0"/>
                <a:ea typeface="ＭＳ Ｐゴシック"/>
                <a:cs typeface="Calibri" pitchFamily="34" charset="0"/>
              </a:rPr>
              <a:t>1</a:t>
            </a:r>
            <a:r>
              <a:rPr lang="pt-BR" sz="4100" b="1" dirty="0">
                <a:latin typeface="Calibri" pitchFamily="34" charset="0"/>
                <a:ea typeface="ＭＳ Ｐゴシック"/>
                <a:cs typeface="Calibri" pitchFamily="34" charset="0"/>
              </a:rPr>
              <a:t>; </a:t>
            </a:r>
            <a:r>
              <a:rPr lang="pt-BR" sz="4100" b="1" dirty="0" smtClean="0">
                <a:latin typeface="Calibri" pitchFamily="34" charset="0"/>
                <a:ea typeface="ＭＳ Ｐゴシック"/>
                <a:cs typeface="Calibri" pitchFamily="34" charset="0"/>
              </a:rPr>
              <a:t>Luan Carlos dos Santos MAZZA</a:t>
            </a:r>
            <a:r>
              <a:rPr lang="pt-BR" sz="4100" b="1" baseline="30000" dirty="0" smtClean="0">
                <a:latin typeface="Calibri" pitchFamily="34" charset="0"/>
                <a:ea typeface="ＭＳ Ｐゴシック"/>
                <a:cs typeface="Calibri" pitchFamily="34" charset="0"/>
              </a:rPr>
              <a:t>2</a:t>
            </a:r>
            <a:endParaRPr lang="pt-BR" sz="4100" b="1" baseline="30000" dirty="0">
              <a:latin typeface="Calibri" pitchFamily="34" charset="0"/>
              <a:ea typeface="ＭＳ Ｐゴシック"/>
              <a:cs typeface="Calibri" pitchFamily="34" charset="0"/>
            </a:endParaRPr>
          </a:p>
          <a:p>
            <a:pPr marL="1619250" indent="-1619250" algn="ctr" defTabSz="692150"/>
            <a:r>
              <a:rPr lang="pt-BR" sz="3200" dirty="0"/>
              <a:t>¹ Instituto Federal de Educação, Ciência e Tecnologia do Estado do Ceará – Campus Limoeiro do Norte, </a:t>
            </a:r>
            <a:r>
              <a:rPr lang="pt-BR" sz="3200" dirty="0" smtClean="0"/>
              <a:t>luizpaulo1588@gmail.com</a:t>
            </a:r>
            <a:r>
              <a:rPr lang="pt-BR" sz="3100" dirty="0" smtClean="0">
                <a:latin typeface="Calibri" pitchFamily="34" charset="0"/>
                <a:ea typeface="ＭＳ Ｐゴシック"/>
                <a:cs typeface="Calibri" pitchFamily="34" charset="0"/>
              </a:rPr>
              <a:t>;</a:t>
            </a:r>
            <a:endParaRPr lang="pt-BR" sz="3100" dirty="0">
              <a:latin typeface="Calibri" pitchFamily="34" charset="0"/>
              <a:ea typeface="ＭＳ Ｐゴシック"/>
              <a:cs typeface="Calibri" pitchFamily="34" charset="0"/>
            </a:endParaRPr>
          </a:p>
          <a:p>
            <a:pPr marL="1619250" indent="-1619250" algn="ctr" defTabSz="692150"/>
            <a:r>
              <a:rPr lang="pt-BR" sz="3100" dirty="0">
                <a:latin typeface="Calibri" pitchFamily="34" charset="0"/>
                <a:ea typeface="ＭＳ Ｐゴシック"/>
                <a:cs typeface="Calibri" pitchFamily="34" charset="0"/>
              </a:rPr>
              <a:t> </a:t>
            </a:r>
            <a:r>
              <a:rPr lang="pt-BR" sz="3200" dirty="0"/>
              <a:t>² Instituto Federal de Educação, Ciência e Tecnologia do Estado do Ceará – Campus </a:t>
            </a:r>
            <a:r>
              <a:rPr lang="pt-BR" sz="3200" dirty="0" smtClean="0"/>
              <a:t>Cedro</a:t>
            </a:r>
            <a:r>
              <a:rPr lang="pt-BR" sz="3200" dirty="0"/>
              <a:t>, </a:t>
            </a:r>
            <a:r>
              <a:rPr lang="pt-BR" sz="3200" dirty="0" smtClean="0"/>
              <a:t>luanmazza@hotmail.com</a:t>
            </a:r>
            <a:r>
              <a:rPr lang="pt-BR" sz="3200" dirty="0"/>
              <a:t>.</a:t>
            </a:r>
          </a:p>
          <a:p>
            <a:pPr marL="1619250" indent="-1619250" algn="ctr" defTabSz="692150"/>
            <a:endParaRPr lang="pt-BR" sz="3100" dirty="0">
              <a:latin typeface="Calibri" pitchFamily="34" charset="0"/>
              <a:ea typeface="ＭＳ Ｐゴシック"/>
              <a:cs typeface="Calibri" pitchFamily="34" charset="0"/>
            </a:endParaRPr>
          </a:p>
        </p:txBody>
      </p:sp>
      <p:sp>
        <p:nvSpPr>
          <p:cNvPr id="50" name="Text Box 3416"/>
          <p:cNvSpPr txBox="1">
            <a:spLocks noChangeArrowheads="1"/>
          </p:cNvSpPr>
          <p:nvPr/>
        </p:nvSpPr>
        <p:spPr bwMode="auto">
          <a:xfrm>
            <a:off x="11767185" y="29956125"/>
            <a:ext cx="7800975" cy="565150"/>
          </a:xfrm>
          <a:prstGeom prst="rect">
            <a:avLst/>
          </a:prstGeom>
          <a:noFill/>
          <a:ln w="9525">
            <a:noFill/>
            <a:miter lim="800000"/>
            <a:headEnd/>
            <a:tailEnd/>
          </a:ln>
        </p:spPr>
        <p:txBody>
          <a:bodyPr lIns="86863" tIns="43432" rIns="86863" bIns="43432">
            <a:spAutoFit/>
          </a:bodyPr>
          <a:lstStyle/>
          <a:p>
            <a:pPr algn="just" defTabSz="692150">
              <a:spcBef>
                <a:spcPct val="50000"/>
              </a:spcBef>
            </a:pPr>
            <a:r>
              <a:rPr lang="pt-BR" sz="3100" b="1">
                <a:latin typeface="tahoma, verdana, arial"/>
                <a:ea typeface="ＭＳ Ｐゴシック"/>
                <a:cs typeface="Times New Roman" pitchFamily="18" charset="0"/>
              </a:rPr>
              <a:t> </a:t>
            </a:r>
            <a:endParaRPr lang="pt-BR" sz="3100">
              <a:latin typeface="tahoma, verdana, arial"/>
              <a:ea typeface="ＭＳ Ｐゴシック"/>
              <a:cs typeface="Times New Roman" pitchFamily="18" charset="0"/>
            </a:endParaRPr>
          </a:p>
        </p:txBody>
      </p:sp>
      <p:sp>
        <p:nvSpPr>
          <p:cNvPr id="51" name="Text Box 3434"/>
          <p:cNvSpPr txBox="1">
            <a:spLocks noChangeArrowheads="1"/>
          </p:cNvSpPr>
          <p:nvPr/>
        </p:nvSpPr>
        <p:spPr bwMode="auto">
          <a:xfrm>
            <a:off x="1251585" y="3689332"/>
            <a:ext cx="29595763" cy="1200813"/>
          </a:xfrm>
          <a:prstGeom prst="rect">
            <a:avLst/>
          </a:prstGeom>
          <a:noFill/>
          <a:ln w="9525">
            <a:noFill/>
            <a:miter lim="800000"/>
            <a:headEnd/>
            <a:tailEnd/>
          </a:ln>
        </p:spPr>
        <p:txBody>
          <a:bodyPr lIns="91918" tIns="45960" rIns="91918" bIns="45960">
            <a:spAutoFit/>
          </a:bodyPr>
          <a:lstStyle/>
          <a:p>
            <a:pPr algn="ctr" defTabSz="692150">
              <a:spcBef>
                <a:spcPct val="50000"/>
              </a:spcBef>
            </a:pPr>
            <a:r>
              <a:rPr lang="en-US" sz="7200" b="1" dirty="0" smtClean="0">
                <a:latin typeface="Calibri" pitchFamily="34" charset="0"/>
                <a:ea typeface="ＭＳ Ｐゴシック"/>
                <a:cs typeface="Calibri" pitchFamily="34" charset="0"/>
              </a:rPr>
              <a:t>GERAÇÃO DE PWM COM FPGA</a:t>
            </a:r>
            <a:endParaRPr lang="pt-BR" sz="7200" dirty="0">
              <a:latin typeface="Calibri" pitchFamily="34" charset="0"/>
              <a:ea typeface="ＭＳ Ｐゴシック"/>
              <a:cs typeface="Calibri" pitchFamily="34" charset="0"/>
            </a:endParaRPr>
          </a:p>
        </p:txBody>
      </p:sp>
      <p:sp>
        <p:nvSpPr>
          <p:cNvPr id="52" name="Text Box 3674"/>
          <p:cNvSpPr txBox="1">
            <a:spLocks noChangeArrowheads="1"/>
          </p:cNvSpPr>
          <p:nvPr/>
        </p:nvSpPr>
        <p:spPr bwMode="auto">
          <a:xfrm>
            <a:off x="12084685" y="12901613"/>
            <a:ext cx="2138363" cy="460375"/>
          </a:xfrm>
          <a:prstGeom prst="rect">
            <a:avLst/>
          </a:prstGeom>
          <a:noFill/>
          <a:ln w="9525">
            <a:noFill/>
            <a:miter lim="800000"/>
            <a:headEnd/>
            <a:tailEnd/>
          </a:ln>
        </p:spPr>
        <p:txBody>
          <a:bodyPr lIns="96762" tIns="48381" rIns="96762" bIns="48381">
            <a:spAutoFit/>
          </a:bodyPr>
          <a:lstStyle/>
          <a:p>
            <a:pPr defTabSz="968375">
              <a:spcBef>
                <a:spcPct val="50000"/>
              </a:spcBef>
            </a:pPr>
            <a:endParaRPr lang="en-US" sz="2400">
              <a:latin typeface="tahoma, verdana, arial"/>
              <a:ea typeface="ＭＳ Ｐゴシック"/>
              <a:cs typeface="Times New Roman" pitchFamily="18" charset="0"/>
            </a:endParaRPr>
          </a:p>
        </p:txBody>
      </p:sp>
      <p:sp>
        <p:nvSpPr>
          <p:cNvPr id="53" name="Text Box 3646"/>
          <p:cNvSpPr txBox="1">
            <a:spLocks noChangeArrowheads="1"/>
          </p:cNvSpPr>
          <p:nvPr/>
        </p:nvSpPr>
        <p:spPr bwMode="auto">
          <a:xfrm>
            <a:off x="924327" y="21493402"/>
            <a:ext cx="9393818" cy="18061864"/>
          </a:xfrm>
          <a:prstGeom prst="rect">
            <a:avLst/>
          </a:prstGeom>
          <a:noFill/>
          <a:ln w="9525">
            <a:noFill/>
            <a:miter lim="800000"/>
            <a:headEnd/>
            <a:tailEnd/>
          </a:ln>
        </p:spPr>
        <p:txBody>
          <a:bodyPr wrap="square" lIns="86863" tIns="43432" rIns="86863" bIns="43432">
            <a:spAutoFit/>
          </a:bodyPr>
          <a:lstStyle/>
          <a:p>
            <a:pPr algn="just" defTabSz="692150">
              <a:spcBef>
                <a:spcPct val="50000"/>
              </a:spcBef>
              <a:tabLst>
                <a:tab pos="371475" algn="l"/>
              </a:tabLst>
            </a:pPr>
            <a:r>
              <a:rPr lang="pt-BR" sz="3200" dirty="0" smtClean="0"/>
              <a:t>Uma </a:t>
            </a:r>
            <a:r>
              <a:rPr lang="pt-BR" sz="3200" dirty="0"/>
              <a:t>forma simples de geração de PWM com um circuito digital é fazer a contagem dos pulsos de um sinal de “</a:t>
            </a:r>
            <a:r>
              <a:rPr lang="pt-BR" sz="3200" dirty="0" err="1"/>
              <a:t>clock</a:t>
            </a:r>
            <a:r>
              <a:rPr lang="pt-BR" sz="3200" dirty="0"/>
              <a:t>”, até certo valor máximo, e fazer um sinal de saída (a onda PWM desejada) ficar em nível alto durante uma parte inicial (ou final) da contagem, até certo valor dela, como ilustrado na </a:t>
            </a:r>
            <a:r>
              <a:rPr lang="pt-BR" sz="3200" dirty="0" smtClean="0"/>
              <a:t>Figura 1. De forma esquemática, o valor de referência V</a:t>
            </a:r>
            <a:r>
              <a:rPr lang="pt-BR" sz="3200" baseline="-25000" dirty="0" smtClean="0"/>
              <a:t>R</a:t>
            </a:r>
            <a:r>
              <a:rPr lang="pt-BR" sz="3200" dirty="0" smtClean="0"/>
              <a:t> indica em que ponto da contagem crescente o sinal alto deve iniciar no tempo e em que ponto, de forma similar, deve ficar com sinal baixo.</a:t>
            </a:r>
            <a:endParaRPr lang="pt-BR" sz="3200" baseline="-25000" dirty="0" smtClean="0"/>
          </a:p>
          <a:p>
            <a:pPr algn="just" defTabSz="692150">
              <a:spcBef>
                <a:spcPct val="50000"/>
              </a:spcBef>
              <a:tabLst>
                <a:tab pos="371475" algn="l"/>
              </a:tabLst>
            </a:pPr>
            <a:endParaRPr lang="pt-BR" sz="3200" dirty="0"/>
          </a:p>
          <a:p>
            <a:pPr algn="just" defTabSz="692150">
              <a:spcBef>
                <a:spcPct val="50000"/>
              </a:spcBef>
              <a:tabLst>
                <a:tab pos="371475" algn="l"/>
              </a:tabLst>
            </a:pPr>
            <a:endParaRPr lang="pt-BR" sz="3200" dirty="0" smtClean="0"/>
          </a:p>
          <a:p>
            <a:pPr algn="just" defTabSz="692150">
              <a:spcBef>
                <a:spcPct val="50000"/>
              </a:spcBef>
              <a:tabLst>
                <a:tab pos="371475" algn="l"/>
              </a:tabLst>
            </a:pPr>
            <a:endParaRPr lang="pt-BR" sz="3200" dirty="0"/>
          </a:p>
          <a:p>
            <a:pPr algn="just" defTabSz="692150">
              <a:spcBef>
                <a:spcPct val="50000"/>
              </a:spcBef>
              <a:tabLst>
                <a:tab pos="371475" algn="l"/>
              </a:tabLst>
            </a:pPr>
            <a:endParaRPr lang="pt-BR" sz="3200" dirty="0" smtClean="0"/>
          </a:p>
          <a:p>
            <a:pPr algn="just" defTabSz="692150">
              <a:spcBef>
                <a:spcPct val="50000"/>
              </a:spcBef>
              <a:tabLst>
                <a:tab pos="371475" algn="l"/>
              </a:tabLst>
            </a:pPr>
            <a:endParaRPr lang="pt-BR" sz="3200" dirty="0"/>
          </a:p>
          <a:p>
            <a:pPr algn="just" defTabSz="692150">
              <a:spcBef>
                <a:spcPct val="50000"/>
              </a:spcBef>
              <a:tabLst>
                <a:tab pos="371475" algn="l"/>
              </a:tabLst>
            </a:pPr>
            <a:endParaRPr lang="pt-BR" sz="3200" dirty="0" smtClean="0"/>
          </a:p>
          <a:p>
            <a:pPr algn="just" defTabSz="692150">
              <a:spcBef>
                <a:spcPct val="50000"/>
              </a:spcBef>
              <a:tabLst>
                <a:tab pos="371475" algn="l"/>
              </a:tabLst>
            </a:pPr>
            <a:endParaRPr lang="pt-BR" sz="3200" dirty="0"/>
          </a:p>
          <a:p>
            <a:pPr algn="just" defTabSz="692150">
              <a:spcBef>
                <a:spcPct val="50000"/>
              </a:spcBef>
              <a:tabLst>
                <a:tab pos="371475" algn="l"/>
              </a:tabLst>
            </a:pPr>
            <a:endParaRPr lang="pt-BR" sz="3200" dirty="0" smtClean="0"/>
          </a:p>
          <a:p>
            <a:pPr algn="just" defTabSz="692150">
              <a:spcBef>
                <a:spcPct val="50000"/>
              </a:spcBef>
              <a:tabLst>
                <a:tab pos="371475" algn="l"/>
              </a:tabLst>
            </a:pPr>
            <a:r>
              <a:rPr lang="pt-BR" sz="3200" dirty="0" smtClean="0"/>
              <a:t>Se </a:t>
            </a:r>
            <a:r>
              <a:rPr lang="pt-BR" sz="3200" dirty="0"/>
              <a:t>uma contagem de oito bits é executada, variando de "00000000" a "11111111" ( 0 a 255, em decimal), tem-se 256 possíveis valores de comparação.  Com um projeto adequado, a razão cíclica nula (0%) poderia corresponder a um valor de comparação de 0, e a razão cíclica 100% corresponderia ao valor de </a:t>
            </a:r>
            <a:r>
              <a:rPr lang="pt-BR" sz="3200" dirty="0" smtClean="0"/>
              <a:t>255. </a:t>
            </a:r>
            <a:r>
              <a:rPr lang="pt-BR" sz="3200" dirty="0"/>
              <a:t> No sistema proposto, a contagem é anulada imediatamente ao chegar a 255, e assim uma onda completa na saída corresponde a 255 períodos de "</a:t>
            </a:r>
            <a:r>
              <a:rPr lang="pt-BR" sz="3200" dirty="0" err="1"/>
              <a:t>clock</a:t>
            </a:r>
            <a:r>
              <a:rPr lang="pt-BR" sz="3200" dirty="0"/>
              <a:t>", não a 256. A frequência do sinal PWM deve ser adequada ao uso que se fará </a:t>
            </a:r>
            <a:r>
              <a:rPr lang="pt-BR" sz="3200" dirty="0" smtClean="0"/>
              <a:t>dele. Neste projeto necessita-se de altas frequências no acionamento de transistores </a:t>
            </a:r>
            <a:r>
              <a:rPr lang="pt-BR" sz="3200" dirty="0" err="1" smtClean="0"/>
              <a:t>MOSFET’s</a:t>
            </a:r>
            <a:r>
              <a:rPr lang="pt-BR" sz="3200" dirty="0" smtClean="0"/>
              <a:t> para a aplicação do chaveamento do conversor DAB CCTE.</a:t>
            </a:r>
            <a:endParaRPr lang="pt-PT" sz="3200" dirty="0">
              <a:solidFill>
                <a:srgbClr val="000000"/>
              </a:solidFill>
            </a:endParaRPr>
          </a:p>
        </p:txBody>
      </p:sp>
      <p:sp>
        <p:nvSpPr>
          <p:cNvPr id="55" name="Text Box 3923"/>
          <p:cNvSpPr txBox="1">
            <a:spLocks noChangeArrowheads="1"/>
          </p:cNvSpPr>
          <p:nvPr/>
        </p:nvSpPr>
        <p:spPr bwMode="auto">
          <a:xfrm>
            <a:off x="21874464" y="24739586"/>
            <a:ext cx="9290006" cy="4714355"/>
          </a:xfrm>
          <a:prstGeom prst="rect">
            <a:avLst/>
          </a:prstGeom>
          <a:noFill/>
          <a:ln w="9525">
            <a:noFill/>
            <a:miter lim="800000"/>
            <a:headEnd/>
            <a:tailEnd/>
          </a:ln>
        </p:spPr>
        <p:txBody>
          <a:bodyPr wrap="square" lIns="96762" tIns="48381" rIns="96762" bIns="48381">
            <a:spAutoFit/>
          </a:bodyPr>
          <a:lstStyle/>
          <a:p>
            <a:pPr algn="just" defTabSz="968375"/>
            <a:r>
              <a:rPr lang="pt-BR" sz="3000" dirty="0" smtClean="0">
                <a:latin typeface="Calibri" pitchFamily="34" charset="0"/>
              </a:rPr>
              <a:t>Neste trabalho foi demonstrado como gerar um sinal de PWM através de  um método específico para um conversor</a:t>
            </a:r>
            <a:r>
              <a:rPr lang="pt-BR" sz="3000" dirty="0">
                <a:latin typeface="Calibri" pitchFamily="34" charset="0"/>
              </a:rPr>
              <a:t> </a:t>
            </a:r>
            <a:r>
              <a:rPr lang="pt-BR" sz="3000" dirty="0" smtClean="0">
                <a:latin typeface="Calibri" pitchFamily="34" charset="0"/>
              </a:rPr>
              <a:t>de potência CC/CC. Porém existem muitos outros métodos para gerar o sinal  usando </a:t>
            </a:r>
            <a:r>
              <a:rPr lang="pt-BR" sz="3000" dirty="0" err="1" smtClean="0">
                <a:latin typeface="Calibri" pitchFamily="34" charset="0"/>
              </a:rPr>
              <a:t>microcontroladores</a:t>
            </a:r>
            <a:r>
              <a:rPr lang="pt-BR" sz="3000" dirty="0" smtClean="0">
                <a:latin typeface="Calibri" pitchFamily="34" charset="0"/>
              </a:rPr>
              <a:t> e até circuito integrado 555.</a:t>
            </a:r>
          </a:p>
          <a:p>
            <a:pPr algn="just" defTabSz="968375"/>
            <a:r>
              <a:rPr lang="pt-BR" sz="3000" dirty="0" smtClean="0">
                <a:latin typeface="Calibri" pitchFamily="34" charset="0"/>
              </a:rPr>
              <a:t>Importante ressaltar também a lógica formada para que os dois </a:t>
            </a:r>
            <a:r>
              <a:rPr lang="pt-BR" sz="3000" dirty="0" err="1" smtClean="0">
                <a:latin typeface="Calibri" pitchFamily="34" charset="0"/>
              </a:rPr>
              <a:t>MOSFET’s</a:t>
            </a:r>
            <a:r>
              <a:rPr lang="pt-BR" sz="3000" dirty="0" smtClean="0">
                <a:latin typeface="Calibri" pitchFamily="34" charset="0"/>
              </a:rPr>
              <a:t> ligados a cada um dos quatro braços do conversor nunca entrem em comutação simultaneamente, para que não cause assim o não funcionamento do circuito ao ser submetido a </a:t>
            </a:r>
            <a:r>
              <a:rPr lang="pt-BR" sz="3000" dirty="0" err="1" smtClean="0">
                <a:latin typeface="Calibri" pitchFamily="34" charset="0"/>
              </a:rPr>
              <a:t>sobrecorrentes</a:t>
            </a:r>
            <a:r>
              <a:rPr lang="pt-BR" sz="3000" dirty="0" smtClean="0">
                <a:latin typeface="Calibri" pitchFamily="34" charset="0"/>
              </a:rPr>
              <a:t>.</a:t>
            </a:r>
            <a:endParaRPr lang="pt-BR" sz="3000" dirty="0">
              <a:latin typeface="Calibri" pitchFamily="34" charset="0"/>
            </a:endParaRPr>
          </a:p>
        </p:txBody>
      </p:sp>
      <p:sp>
        <p:nvSpPr>
          <p:cNvPr id="56" name="Text Box 3661"/>
          <p:cNvSpPr txBox="1">
            <a:spLocks noChangeArrowheads="1"/>
          </p:cNvSpPr>
          <p:nvPr/>
        </p:nvSpPr>
        <p:spPr bwMode="auto">
          <a:xfrm>
            <a:off x="21846725" y="35934348"/>
            <a:ext cx="9191336" cy="3791026"/>
          </a:xfrm>
          <a:prstGeom prst="rect">
            <a:avLst/>
          </a:prstGeom>
          <a:noFill/>
          <a:ln w="9525">
            <a:noFill/>
            <a:miter lim="800000"/>
            <a:headEnd/>
            <a:tailEnd/>
          </a:ln>
        </p:spPr>
        <p:txBody>
          <a:bodyPr wrap="square" lIns="96762" tIns="48381" rIns="96762" bIns="48381">
            <a:spAutoFit/>
          </a:bodyPr>
          <a:lstStyle/>
          <a:p>
            <a:pPr marL="457200" indent="-457200" algn="just" defTabSz="655638">
              <a:spcBef>
                <a:spcPct val="50000"/>
              </a:spcBef>
              <a:buFont typeface="Arial" pitchFamily="34" charset="0"/>
              <a:buChar char="•"/>
            </a:pPr>
            <a:r>
              <a:rPr lang="pt-BR" sz="3000" dirty="0" smtClean="0">
                <a:latin typeface="Calibri" pitchFamily="34" charset="0"/>
              </a:rPr>
              <a:t>Amore, </a:t>
            </a:r>
            <a:r>
              <a:rPr lang="pt-BR" sz="3000" dirty="0" err="1" smtClean="0">
                <a:latin typeface="Calibri" pitchFamily="34" charset="0"/>
              </a:rPr>
              <a:t>Robertd</a:t>
            </a:r>
            <a:r>
              <a:rPr lang="pt-BR" sz="3000" dirty="0" smtClean="0">
                <a:latin typeface="Calibri" pitchFamily="34" charset="0"/>
              </a:rPr>
              <a:t>’. VHDL: descrição e </a:t>
            </a:r>
            <a:r>
              <a:rPr lang="pt-BR" sz="3000" dirty="0" err="1" smtClean="0">
                <a:latin typeface="Calibri" pitchFamily="34" charset="0"/>
              </a:rPr>
              <a:t>sintese</a:t>
            </a:r>
            <a:r>
              <a:rPr lang="pt-BR" sz="3000" dirty="0" smtClean="0">
                <a:latin typeface="Calibri" pitchFamily="34" charset="0"/>
              </a:rPr>
              <a:t> de circuitos digitais – </a:t>
            </a:r>
            <a:r>
              <a:rPr lang="pt-BR" sz="3000" dirty="0" err="1" smtClean="0">
                <a:latin typeface="Calibri" pitchFamily="34" charset="0"/>
              </a:rPr>
              <a:t>Riode</a:t>
            </a:r>
            <a:r>
              <a:rPr lang="pt-BR" sz="3000" dirty="0" smtClean="0">
                <a:latin typeface="Calibri" pitchFamily="34" charset="0"/>
              </a:rPr>
              <a:t> Janeiro: LTC, 2005.</a:t>
            </a:r>
          </a:p>
          <a:p>
            <a:pPr marL="457200" indent="-457200" algn="just" defTabSz="655638">
              <a:spcBef>
                <a:spcPct val="50000"/>
              </a:spcBef>
              <a:buFont typeface="Arial" pitchFamily="34" charset="0"/>
              <a:buChar char="•"/>
            </a:pPr>
            <a:r>
              <a:rPr lang="pt-BR" sz="3000" dirty="0" smtClean="0">
                <a:latin typeface="Calibri" pitchFamily="34" charset="0"/>
              </a:rPr>
              <a:t>FPGA Para Todos – Disponível em &lt;http</a:t>
            </a:r>
            <a:r>
              <a:rPr lang="pt-BR" sz="3000" dirty="0">
                <a:latin typeface="Calibri" pitchFamily="34" charset="0"/>
              </a:rPr>
              <a:t>://</a:t>
            </a:r>
            <a:r>
              <a:rPr lang="pt-BR" sz="3000" dirty="0" smtClean="0">
                <a:latin typeface="Calibri" pitchFamily="34" charset="0"/>
              </a:rPr>
              <a:t>fpgaparatodos.com.br/exemplos-de-aplicacao/exemplos-didaticos/99-gerador-de-sinal-pwm.html&gt; acesso em Outubro de 2014.</a:t>
            </a:r>
          </a:p>
          <a:p>
            <a:pPr algn="just" defTabSz="655638">
              <a:spcBef>
                <a:spcPct val="50000"/>
              </a:spcBef>
            </a:pPr>
            <a:endParaRPr lang="pt-BR" sz="3000" dirty="0">
              <a:latin typeface="Calibri" pitchFamily="34" charset="0"/>
            </a:endParaRPr>
          </a:p>
        </p:txBody>
      </p:sp>
      <p:sp>
        <p:nvSpPr>
          <p:cNvPr id="57" name="Text Box 2409"/>
          <p:cNvSpPr txBox="1">
            <a:spLocks noChangeArrowheads="1"/>
          </p:cNvSpPr>
          <p:nvPr/>
        </p:nvSpPr>
        <p:spPr bwMode="auto">
          <a:xfrm>
            <a:off x="979313" y="8981190"/>
            <a:ext cx="9263570" cy="10419075"/>
          </a:xfrm>
          <a:prstGeom prst="rect">
            <a:avLst/>
          </a:prstGeom>
          <a:noFill/>
          <a:ln w="3175">
            <a:noFill/>
            <a:miter lim="800000"/>
            <a:headEnd/>
            <a:tailEnd/>
          </a:ln>
        </p:spPr>
        <p:txBody>
          <a:bodyPr wrap="square" lIns="102178" tIns="51088" rIns="102178" bIns="51088" anchor="ctr">
            <a:spAutoFit/>
          </a:bodyPr>
          <a:lstStyle/>
          <a:p>
            <a:pPr algn="just">
              <a:lnSpc>
                <a:spcPct val="150000"/>
              </a:lnSpc>
            </a:pPr>
            <a:r>
              <a:rPr lang="pt-BR" sz="3000" dirty="0"/>
              <a:t>A modulação por largura de pulso (PWM, de "Pulse </a:t>
            </a:r>
            <a:r>
              <a:rPr lang="pt-BR" sz="3000" dirty="0" err="1"/>
              <a:t>Width</a:t>
            </a:r>
            <a:r>
              <a:rPr lang="pt-BR" sz="3000" dirty="0"/>
              <a:t> </a:t>
            </a:r>
            <a:r>
              <a:rPr lang="pt-BR" sz="3000" dirty="0" err="1"/>
              <a:t>Modulation</a:t>
            </a:r>
            <a:r>
              <a:rPr lang="pt-BR" sz="3000" dirty="0"/>
              <a:t>") é uma técnica largamente utilizada para o controle de dispositivos e sinais, desde iluminação e acionamento de motores até áudio. O objetivo deste estudo é gerar tal sinal para que seja possível controlar o “</a:t>
            </a:r>
            <a:r>
              <a:rPr lang="pt-BR" sz="3000" dirty="0" err="1"/>
              <a:t>duty</a:t>
            </a:r>
            <a:r>
              <a:rPr lang="pt-BR" sz="3000" dirty="0"/>
              <a:t> </a:t>
            </a:r>
            <a:r>
              <a:rPr lang="pt-BR" sz="3000" dirty="0" err="1"/>
              <a:t>cicle</a:t>
            </a:r>
            <a:r>
              <a:rPr lang="pt-BR" sz="3000" dirty="0"/>
              <a:t>” ou ciclo de trabalho que rege o tempo de condução de chaves de potência (</a:t>
            </a:r>
            <a:r>
              <a:rPr lang="pt-BR" sz="3000" dirty="0" err="1"/>
              <a:t>MOSFET’s</a:t>
            </a:r>
            <a:r>
              <a:rPr lang="pt-BR" sz="3000" dirty="0"/>
              <a:t>) de um protótipo de conversor CC/CC DAB CCTE (Dual Active Bridge com Célula de Comutação de Três Estados) utilizando uma placa de FPGA (Field </a:t>
            </a:r>
            <a:r>
              <a:rPr lang="pt-BR" sz="3000" dirty="0" err="1"/>
              <a:t>Programmable</a:t>
            </a:r>
            <a:r>
              <a:rPr lang="pt-BR" sz="3000" dirty="0"/>
              <a:t> Gate </a:t>
            </a:r>
            <a:r>
              <a:rPr lang="pt-BR" sz="3000" dirty="0" err="1"/>
              <a:t>Array</a:t>
            </a:r>
            <a:r>
              <a:rPr lang="pt-BR" sz="3000" dirty="0"/>
              <a:t>). Este que por sua vez, é um dispositivo capaz de implementar circuitos complexos através de programação em VHDL, sem a necessidade do uso de onerosos recursos de fundição em silício. </a:t>
            </a:r>
          </a:p>
          <a:p>
            <a:pPr algn="just">
              <a:lnSpc>
                <a:spcPct val="150000"/>
              </a:lnSpc>
            </a:pPr>
            <a:r>
              <a:rPr lang="pt-BR" sz="3000" b="1" i="1" dirty="0" smtClean="0"/>
              <a:t>Palavras-chave</a:t>
            </a:r>
            <a:r>
              <a:rPr lang="pt-BR" sz="3000" i="1" dirty="0"/>
              <a:t>: </a:t>
            </a:r>
            <a:r>
              <a:rPr lang="pt-PT" sz="3000" i="1" dirty="0"/>
              <a:t>PWM, FPGA, VHDL</a:t>
            </a:r>
            <a:r>
              <a:rPr lang="pt-PT" sz="3000" i="1" dirty="0" smtClean="0"/>
              <a:t>.</a:t>
            </a:r>
            <a:endParaRPr lang="pt-BR" sz="3000" i="1" dirty="0"/>
          </a:p>
        </p:txBody>
      </p:sp>
      <p:sp>
        <p:nvSpPr>
          <p:cNvPr id="58" name="Text Box 3661"/>
          <p:cNvSpPr txBox="1">
            <a:spLocks noChangeArrowheads="1"/>
          </p:cNvSpPr>
          <p:nvPr/>
        </p:nvSpPr>
        <p:spPr bwMode="auto">
          <a:xfrm>
            <a:off x="11494911" y="9328427"/>
            <a:ext cx="9175522" cy="30336754"/>
          </a:xfrm>
          <a:prstGeom prst="rect">
            <a:avLst/>
          </a:prstGeom>
          <a:noFill/>
          <a:ln w="9525">
            <a:noFill/>
            <a:miter lim="800000"/>
            <a:headEnd/>
            <a:tailEnd/>
          </a:ln>
        </p:spPr>
        <p:txBody>
          <a:bodyPr wrap="square" lIns="96762" tIns="48381" rIns="96762" bIns="48381">
            <a:spAutoFit/>
          </a:bodyPr>
          <a:lstStyle/>
          <a:p>
            <a:pPr algn="just" defTabSz="655638">
              <a:spcBef>
                <a:spcPct val="50000"/>
              </a:spcBef>
            </a:pPr>
            <a:r>
              <a:rPr lang="pt-BR" sz="3000" dirty="0"/>
              <a:t>Para a modulação, uma lógica para um bloco de divisor de frequência é definida para que a mesma seja fixada em 20kHz, visto que o FPGA usado tem uma capacidade de até 50MHz. A saída deste bloco leva a quatro blocos paralelos que definem um sinal de formato triangular denominado “portadora”, conseguido com um contador de oito bits (0 a 255) crescente imediatamente seguido de um decrescente descrito no código. Para cada uma dessas portadoras, um bloco “comparador” recebe sua saída correspondente, bem como um outro bloco do “ciclo de trabalho” que envia simultaneamente sua saída para cada comparador. Estes possuem um comando para que cesse a contagem das portadoras até um determinado valor de referência tanto no valor máximo crescente quanto no decrescente. Esta lógica faz com que consiga limites do sinal triangular para definir a largura de pulso desejada em função do valor de referência</a:t>
            </a:r>
            <a:r>
              <a:rPr lang="pt-BR" sz="3000" dirty="0" smtClean="0"/>
              <a:t>.</a:t>
            </a:r>
          </a:p>
          <a:p>
            <a:pPr algn="just" defTabSz="655638">
              <a:spcBef>
                <a:spcPct val="50000"/>
              </a:spcBef>
            </a:pPr>
            <a:endParaRPr lang="pt-BR" sz="3000" dirty="0"/>
          </a:p>
          <a:p>
            <a:pPr algn="just" defTabSz="655638">
              <a:spcBef>
                <a:spcPct val="50000"/>
              </a:spcBef>
            </a:pPr>
            <a:endParaRPr lang="pt-BR" sz="3000" dirty="0" smtClean="0"/>
          </a:p>
          <a:p>
            <a:pPr algn="just" defTabSz="655638">
              <a:spcBef>
                <a:spcPct val="50000"/>
              </a:spcBef>
            </a:pPr>
            <a:endParaRPr lang="pt-BR" sz="3000" dirty="0"/>
          </a:p>
          <a:p>
            <a:pPr algn="just" defTabSz="655638">
              <a:spcBef>
                <a:spcPct val="50000"/>
              </a:spcBef>
            </a:pPr>
            <a:endParaRPr lang="pt-BR" sz="3000" dirty="0" smtClean="0"/>
          </a:p>
          <a:p>
            <a:pPr algn="just" defTabSz="655638">
              <a:spcBef>
                <a:spcPct val="50000"/>
              </a:spcBef>
            </a:pPr>
            <a:endParaRPr lang="pt-BR" sz="3000" dirty="0" smtClean="0"/>
          </a:p>
          <a:p>
            <a:pPr algn="just" defTabSz="655638">
              <a:spcBef>
                <a:spcPct val="50000"/>
              </a:spcBef>
            </a:pPr>
            <a:endParaRPr lang="pt-BR" sz="3000" dirty="0"/>
          </a:p>
          <a:p>
            <a:pPr algn="just" defTabSz="655638">
              <a:spcBef>
                <a:spcPct val="50000"/>
              </a:spcBef>
            </a:pPr>
            <a:endParaRPr lang="pt-BR" sz="3000" dirty="0" smtClean="0"/>
          </a:p>
          <a:p>
            <a:pPr algn="just" defTabSz="655638">
              <a:spcBef>
                <a:spcPct val="50000"/>
              </a:spcBef>
            </a:pPr>
            <a:endParaRPr lang="pt-BR" sz="3000" dirty="0" smtClean="0"/>
          </a:p>
          <a:p>
            <a:pPr algn="just" defTabSz="655638">
              <a:spcBef>
                <a:spcPct val="50000"/>
              </a:spcBef>
            </a:pPr>
            <a:endParaRPr lang="pt-BR" sz="3000" dirty="0" smtClean="0"/>
          </a:p>
          <a:p>
            <a:pPr algn="just" defTabSz="655638">
              <a:spcBef>
                <a:spcPct val="50000"/>
              </a:spcBef>
            </a:pPr>
            <a:endParaRPr lang="pt-BR" sz="3000" dirty="0"/>
          </a:p>
          <a:p>
            <a:pPr algn="just" defTabSz="655638">
              <a:spcBef>
                <a:spcPct val="50000"/>
              </a:spcBef>
            </a:pPr>
            <a:r>
              <a:rPr lang="pt-PT" sz="3000" dirty="0" smtClean="0">
                <a:solidFill>
                  <a:srgbClr val="000000"/>
                </a:solidFill>
              </a:rPr>
              <a:t>A </a:t>
            </a:r>
            <a:r>
              <a:rPr lang="pt-PT" sz="3000" dirty="0">
                <a:solidFill>
                  <a:srgbClr val="000000"/>
                </a:solidFill>
              </a:rPr>
              <a:t>placa de FPGA Ciclone IV E: EP4CE22F17C6 é utilizada nesta aplicação</a:t>
            </a:r>
            <a:r>
              <a:rPr lang="pt-PT" sz="3000" dirty="0" smtClean="0">
                <a:solidFill>
                  <a:srgbClr val="000000"/>
                </a:solidFill>
              </a:rPr>
              <a:t>.  A Figura 3 mostra o esquemático diagrama de blocos de programação VHDL descrito acima. Cada bloco possui linhas de programação que executam cada função descrita acima sobre o divisor de freqência,  as “portadoras” e as “comparadoras”. O programa utilizado para descrever todo o circuito é o Quartus II da Altera</a:t>
            </a:r>
            <a:r>
              <a:rPr lang="pt-PT" sz="3000" baseline="30000" dirty="0" smtClean="0">
                <a:solidFill>
                  <a:srgbClr val="000000"/>
                </a:solidFill>
              </a:rPr>
              <a:t>(R)</a:t>
            </a:r>
            <a:r>
              <a:rPr lang="pt-PT" sz="3000" dirty="0" smtClean="0">
                <a:solidFill>
                  <a:srgbClr val="000000"/>
                </a:solidFill>
              </a:rPr>
              <a:t>. </a:t>
            </a:r>
          </a:p>
          <a:p>
            <a:pPr algn="just" defTabSz="655638">
              <a:spcBef>
                <a:spcPct val="50000"/>
              </a:spcBef>
            </a:pPr>
            <a:endParaRPr lang="pt-PT" sz="3000" dirty="0">
              <a:solidFill>
                <a:srgbClr val="000000"/>
              </a:solidFill>
              <a:latin typeface="Calibri" pitchFamily="34" charset="0"/>
            </a:endParaRPr>
          </a:p>
          <a:p>
            <a:pPr algn="just" defTabSz="655638">
              <a:spcBef>
                <a:spcPct val="50000"/>
              </a:spcBef>
            </a:pPr>
            <a:endParaRPr lang="pt-PT" sz="3000" dirty="0" smtClean="0">
              <a:solidFill>
                <a:srgbClr val="000000"/>
              </a:solidFill>
              <a:latin typeface="Calibri" pitchFamily="34" charset="0"/>
            </a:endParaRPr>
          </a:p>
          <a:p>
            <a:pPr algn="just" defTabSz="655638">
              <a:spcBef>
                <a:spcPct val="50000"/>
              </a:spcBef>
            </a:pPr>
            <a:endParaRPr lang="pt-PT" sz="3000" dirty="0">
              <a:solidFill>
                <a:srgbClr val="000000"/>
              </a:solidFill>
              <a:latin typeface="Calibri" pitchFamily="34" charset="0"/>
            </a:endParaRPr>
          </a:p>
          <a:p>
            <a:pPr algn="just" defTabSz="655638">
              <a:spcBef>
                <a:spcPct val="50000"/>
              </a:spcBef>
            </a:pPr>
            <a:endParaRPr lang="pt-PT" sz="3000" dirty="0" smtClean="0">
              <a:solidFill>
                <a:srgbClr val="000000"/>
              </a:solidFill>
              <a:latin typeface="Calibri" pitchFamily="34" charset="0"/>
            </a:endParaRPr>
          </a:p>
          <a:p>
            <a:pPr algn="just" defTabSz="655638">
              <a:spcBef>
                <a:spcPct val="50000"/>
              </a:spcBef>
            </a:pPr>
            <a:endParaRPr lang="pt-PT" sz="3000" dirty="0">
              <a:solidFill>
                <a:srgbClr val="000000"/>
              </a:solidFill>
              <a:latin typeface="Calibri" pitchFamily="34" charset="0"/>
            </a:endParaRPr>
          </a:p>
          <a:p>
            <a:pPr algn="just" defTabSz="655638">
              <a:spcBef>
                <a:spcPct val="50000"/>
              </a:spcBef>
            </a:pPr>
            <a:endParaRPr lang="pt-PT" sz="3000" dirty="0" smtClean="0">
              <a:solidFill>
                <a:srgbClr val="000000"/>
              </a:solidFill>
              <a:latin typeface="Calibri" pitchFamily="34" charset="0"/>
            </a:endParaRPr>
          </a:p>
          <a:p>
            <a:pPr algn="just" defTabSz="655638">
              <a:spcBef>
                <a:spcPct val="50000"/>
              </a:spcBef>
            </a:pPr>
            <a:endParaRPr lang="pt-PT" sz="3000" dirty="0">
              <a:solidFill>
                <a:srgbClr val="000000"/>
              </a:solidFill>
              <a:latin typeface="Calibri" pitchFamily="34" charset="0"/>
            </a:endParaRPr>
          </a:p>
          <a:p>
            <a:pPr algn="just" defTabSz="655638">
              <a:spcBef>
                <a:spcPct val="50000"/>
              </a:spcBef>
            </a:pPr>
            <a:endParaRPr lang="pt-PT" sz="3000" dirty="0" smtClean="0">
              <a:solidFill>
                <a:srgbClr val="000000"/>
              </a:solidFill>
              <a:latin typeface="Calibri" pitchFamily="34" charset="0"/>
            </a:endParaRPr>
          </a:p>
          <a:p>
            <a:pPr algn="just" defTabSz="655638">
              <a:spcBef>
                <a:spcPct val="50000"/>
              </a:spcBef>
            </a:pPr>
            <a:endParaRPr lang="pt-PT" sz="3000" dirty="0">
              <a:solidFill>
                <a:srgbClr val="000000"/>
              </a:solidFill>
              <a:latin typeface="Calibri" pitchFamily="34" charset="0"/>
            </a:endParaRPr>
          </a:p>
          <a:p>
            <a:pPr algn="just" defTabSz="655638">
              <a:spcBef>
                <a:spcPct val="50000"/>
              </a:spcBef>
            </a:pPr>
            <a:endParaRPr lang="pt-PT" sz="3000" dirty="0" smtClean="0">
              <a:solidFill>
                <a:srgbClr val="000000"/>
              </a:solidFill>
              <a:latin typeface="Calibri" pitchFamily="34" charset="0"/>
            </a:endParaRPr>
          </a:p>
          <a:p>
            <a:pPr algn="just" defTabSz="655638">
              <a:spcBef>
                <a:spcPct val="50000"/>
              </a:spcBef>
            </a:pPr>
            <a:endParaRPr lang="pt-PT" sz="3000" dirty="0">
              <a:solidFill>
                <a:srgbClr val="000000"/>
              </a:solidFill>
              <a:latin typeface="Calibri" pitchFamily="34" charset="0"/>
            </a:endParaRPr>
          </a:p>
          <a:p>
            <a:pPr algn="just" defTabSz="655638">
              <a:spcBef>
                <a:spcPct val="50000"/>
              </a:spcBef>
            </a:pPr>
            <a:r>
              <a:rPr lang="pt-BR" sz="3000" dirty="0" smtClean="0">
                <a:latin typeface="Calibri" pitchFamily="34" charset="0"/>
              </a:rPr>
              <a:t>O parâmetro a ser alterado, quando conveniente, que define a largura de pulso é chamado de ciclo de trabalho, ou </a:t>
            </a:r>
            <a:r>
              <a:rPr lang="pt-BR" sz="3000" dirty="0" err="1" smtClean="0">
                <a:latin typeface="Calibri" pitchFamily="34" charset="0"/>
              </a:rPr>
              <a:t>Duty</a:t>
            </a:r>
            <a:r>
              <a:rPr lang="pt-BR" sz="3000" dirty="0" smtClean="0">
                <a:latin typeface="Calibri" pitchFamily="34" charset="0"/>
              </a:rPr>
              <a:t> </a:t>
            </a:r>
            <a:r>
              <a:rPr lang="pt-BR" sz="3000" dirty="0" err="1" smtClean="0">
                <a:latin typeface="Calibri" pitchFamily="34" charset="0"/>
              </a:rPr>
              <a:t>Cicle</a:t>
            </a:r>
            <a:r>
              <a:rPr lang="pt-BR" sz="3000" dirty="0" smtClean="0">
                <a:latin typeface="Calibri" pitchFamily="34" charset="0"/>
              </a:rPr>
              <a:t>, comumente citado como “D”. Ele é a razão entre o tempo ligado T</a:t>
            </a:r>
            <a:r>
              <a:rPr lang="pt-BR" sz="3000" baseline="-25000" dirty="0" smtClean="0">
                <a:latin typeface="Calibri" pitchFamily="34" charset="0"/>
              </a:rPr>
              <a:t>ON</a:t>
            </a:r>
            <a:r>
              <a:rPr lang="pt-BR" sz="3000" dirty="0" smtClean="0">
                <a:latin typeface="Calibri" pitchFamily="34" charset="0"/>
              </a:rPr>
              <a:t> e o período completo T, como mostrado na equação (1):</a:t>
            </a:r>
          </a:p>
          <a:p>
            <a:pPr algn="just" defTabSz="655638">
              <a:spcBef>
                <a:spcPct val="50000"/>
              </a:spcBef>
            </a:pPr>
            <a:r>
              <a:rPr lang="pt-BR" sz="3000" dirty="0" smtClean="0">
                <a:latin typeface="Calibri" pitchFamily="34" charset="0"/>
              </a:rPr>
              <a:t>												(1)</a:t>
            </a:r>
            <a:endParaRPr lang="pt-BR" sz="3000" dirty="0">
              <a:latin typeface="Calibri" pitchFamily="34" charset="0"/>
            </a:endParaRPr>
          </a:p>
        </p:txBody>
      </p:sp>
      <p:sp>
        <p:nvSpPr>
          <p:cNvPr id="60" name="Text Box 3661"/>
          <p:cNvSpPr txBox="1">
            <a:spLocks noChangeArrowheads="1"/>
          </p:cNvSpPr>
          <p:nvPr/>
        </p:nvSpPr>
        <p:spPr bwMode="auto">
          <a:xfrm>
            <a:off x="21984470" y="31585774"/>
            <a:ext cx="9172531" cy="1482701"/>
          </a:xfrm>
          <a:prstGeom prst="rect">
            <a:avLst/>
          </a:prstGeom>
          <a:noFill/>
          <a:ln w="9525">
            <a:noFill/>
            <a:miter lim="800000"/>
            <a:headEnd/>
            <a:tailEnd/>
          </a:ln>
        </p:spPr>
        <p:txBody>
          <a:bodyPr wrap="square" lIns="96762" tIns="48381" rIns="96762" bIns="48381">
            <a:spAutoFit/>
          </a:bodyPr>
          <a:lstStyle/>
          <a:p>
            <a:pPr algn="just" defTabSz="655638">
              <a:spcBef>
                <a:spcPct val="50000"/>
              </a:spcBef>
            </a:pPr>
            <a:r>
              <a:rPr lang="pt-BR" sz="3000" dirty="0">
                <a:latin typeface="Calibri" pitchFamily="34" charset="0"/>
              </a:rPr>
              <a:t>Agradecemos  </a:t>
            </a:r>
            <a:r>
              <a:rPr lang="pt-BR" sz="3000" dirty="0" smtClean="0">
                <a:latin typeface="Calibri" pitchFamily="34" charset="0"/>
              </a:rPr>
              <a:t>ao programa PFRH 128 da Petrobrás pelo incentivo à pesquisa e ao orientador do projeto de estudo e implementação do conversor DAB.</a:t>
            </a:r>
            <a:endParaRPr lang="pt-BR" sz="3000" dirty="0">
              <a:latin typeface="Calibri" pitchFamily="34" charset="0"/>
            </a:endParaRPr>
          </a:p>
        </p:txBody>
      </p:sp>
      <p:sp>
        <p:nvSpPr>
          <p:cNvPr id="61" name="AutoShape 40" descr="9k="/>
          <p:cNvSpPr>
            <a:spLocks noChangeAspect="1" noChangeArrowheads="1"/>
          </p:cNvSpPr>
          <p:nvPr/>
        </p:nvSpPr>
        <p:spPr bwMode="auto">
          <a:xfrm>
            <a:off x="14948535" y="20616863"/>
            <a:ext cx="2324100" cy="1971675"/>
          </a:xfrm>
          <a:prstGeom prst="rect">
            <a:avLst/>
          </a:prstGeom>
          <a:noFill/>
        </p:spPr>
        <p:txBody>
          <a:bodyPr/>
          <a:lstStyle/>
          <a:p>
            <a:endParaRPr lang="pt-BR"/>
          </a:p>
        </p:txBody>
      </p:sp>
      <p:sp>
        <p:nvSpPr>
          <p:cNvPr id="62" name="AutoShape 42" descr="9k="/>
          <p:cNvSpPr>
            <a:spLocks noChangeAspect="1" noChangeArrowheads="1"/>
          </p:cNvSpPr>
          <p:nvPr/>
        </p:nvSpPr>
        <p:spPr bwMode="auto">
          <a:xfrm>
            <a:off x="14948535" y="20616863"/>
            <a:ext cx="2324100" cy="1971675"/>
          </a:xfrm>
          <a:prstGeom prst="rect">
            <a:avLst/>
          </a:prstGeom>
          <a:noFill/>
        </p:spPr>
        <p:txBody>
          <a:bodyPr/>
          <a:lstStyle/>
          <a:p>
            <a:endParaRPr lang="pt-BR"/>
          </a:p>
        </p:txBody>
      </p:sp>
      <p:sp>
        <p:nvSpPr>
          <p:cNvPr id="63" name="AutoShape 44" descr="9k="/>
          <p:cNvSpPr>
            <a:spLocks noChangeAspect="1" noChangeArrowheads="1"/>
          </p:cNvSpPr>
          <p:nvPr/>
        </p:nvSpPr>
        <p:spPr bwMode="auto">
          <a:xfrm>
            <a:off x="14948535" y="20616863"/>
            <a:ext cx="2324100" cy="1971675"/>
          </a:xfrm>
          <a:prstGeom prst="rect">
            <a:avLst/>
          </a:prstGeom>
          <a:noFill/>
        </p:spPr>
        <p:txBody>
          <a:bodyPr/>
          <a:lstStyle/>
          <a:p>
            <a:endParaRPr lang="pt-BR"/>
          </a:p>
        </p:txBody>
      </p:sp>
      <p:sp>
        <p:nvSpPr>
          <p:cNvPr id="64" name="AutoShape 46" descr="9k="/>
          <p:cNvSpPr>
            <a:spLocks noChangeAspect="1" noChangeArrowheads="1"/>
          </p:cNvSpPr>
          <p:nvPr/>
        </p:nvSpPr>
        <p:spPr bwMode="auto">
          <a:xfrm>
            <a:off x="14948535" y="20616863"/>
            <a:ext cx="2324100" cy="1971675"/>
          </a:xfrm>
          <a:prstGeom prst="rect">
            <a:avLst/>
          </a:prstGeom>
          <a:noFill/>
        </p:spPr>
        <p:txBody>
          <a:bodyPr/>
          <a:lstStyle/>
          <a:p>
            <a:endParaRPr lang="pt-BR"/>
          </a:p>
        </p:txBody>
      </p:sp>
      <p:sp>
        <p:nvSpPr>
          <p:cNvPr id="65" name="AutoShape 48" descr="9k="/>
          <p:cNvSpPr>
            <a:spLocks noChangeAspect="1" noChangeArrowheads="1"/>
          </p:cNvSpPr>
          <p:nvPr/>
        </p:nvSpPr>
        <p:spPr bwMode="auto">
          <a:xfrm>
            <a:off x="14948535" y="20621625"/>
            <a:ext cx="2324100" cy="1962150"/>
          </a:xfrm>
          <a:prstGeom prst="rect">
            <a:avLst/>
          </a:prstGeom>
          <a:noFill/>
        </p:spPr>
        <p:txBody>
          <a:bodyPr/>
          <a:lstStyle/>
          <a:p>
            <a:endParaRPr lang="pt-BR"/>
          </a:p>
        </p:txBody>
      </p:sp>
      <p:sp>
        <p:nvSpPr>
          <p:cNvPr id="67" name="AutoShape 52" descr="Z"/>
          <p:cNvSpPr>
            <a:spLocks noChangeAspect="1" noChangeArrowheads="1"/>
          </p:cNvSpPr>
          <p:nvPr/>
        </p:nvSpPr>
        <p:spPr bwMode="auto">
          <a:xfrm>
            <a:off x="19206210" y="37949188"/>
            <a:ext cx="2238375" cy="723900"/>
          </a:xfrm>
          <a:prstGeom prst="rect">
            <a:avLst/>
          </a:prstGeom>
          <a:noFill/>
        </p:spPr>
        <p:txBody>
          <a:bodyPr/>
          <a:lstStyle/>
          <a:p>
            <a:endParaRPr lang="pt-BR"/>
          </a:p>
        </p:txBody>
      </p:sp>
      <p:pic>
        <p:nvPicPr>
          <p:cNvPr id="69" name="Imagem 68"/>
          <p:cNvPicPr>
            <a:picLocks noChangeAspect="1"/>
          </p:cNvPicPr>
          <p:nvPr/>
        </p:nvPicPr>
        <p:blipFill rotWithShape="1">
          <a:blip r:embed="rId3">
            <a:extLst>
              <a:ext uri="{28A0092B-C50C-407E-A947-70E740481C1C}">
                <a14:useLocalDpi xmlns:a14="http://schemas.microsoft.com/office/drawing/2010/main" val="0"/>
              </a:ext>
            </a:extLst>
          </a:blip>
          <a:srcRect r="8189"/>
          <a:stretch/>
        </p:blipFill>
        <p:spPr>
          <a:xfrm>
            <a:off x="865012" y="7238398"/>
            <a:ext cx="9640037" cy="1446748"/>
          </a:xfrm>
          <a:prstGeom prst="rect">
            <a:avLst/>
          </a:prstGeom>
          <a:solidFill>
            <a:srgbClr val="FFFFFF">
              <a:shade val="85000"/>
            </a:srgbClr>
          </a:solidFill>
          <a:ln w="76200" cap="sq">
            <a:solidFill>
              <a:srgbClr val="F4822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5" name="Retângulo 55"/>
          <p:cNvSpPr>
            <a:spLocks noChangeArrowheads="1"/>
          </p:cNvSpPr>
          <p:nvPr/>
        </p:nvSpPr>
        <p:spPr bwMode="auto">
          <a:xfrm>
            <a:off x="22158710" y="23338316"/>
            <a:ext cx="3030537" cy="641350"/>
          </a:xfrm>
          <a:prstGeom prst="rect">
            <a:avLst/>
          </a:prstGeom>
          <a:noFill/>
          <a:ln w="9525">
            <a:noFill/>
            <a:miter lim="800000"/>
            <a:headEnd/>
            <a:tailEnd/>
          </a:ln>
        </p:spPr>
        <p:txBody>
          <a:bodyPr wrap="none">
            <a:spAutoFit/>
          </a:bodyPr>
          <a:lstStyle/>
          <a:p>
            <a:pPr defTabSz="1020763"/>
            <a:r>
              <a:rPr lang="pt-BR" sz="3600" b="1" dirty="0">
                <a:solidFill>
                  <a:schemeClr val="bg1"/>
                </a:solidFill>
                <a:latin typeface="Calibri" pitchFamily="34" charset="0"/>
              </a:rPr>
              <a:t>4. CONCLUSÃO</a:t>
            </a:r>
          </a:p>
        </p:txBody>
      </p:sp>
      <p:sp>
        <p:nvSpPr>
          <p:cNvPr id="76" name="Retângulo 57"/>
          <p:cNvSpPr>
            <a:spLocks noChangeArrowheads="1"/>
          </p:cNvSpPr>
          <p:nvPr/>
        </p:nvSpPr>
        <p:spPr bwMode="auto">
          <a:xfrm>
            <a:off x="22151242" y="30003639"/>
            <a:ext cx="3840162" cy="641350"/>
          </a:xfrm>
          <a:prstGeom prst="rect">
            <a:avLst/>
          </a:prstGeom>
          <a:noFill/>
          <a:ln w="9525">
            <a:noFill/>
            <a:miter lim="800000"/>
            <a:headEnd/>
            <a:tailEnd/>
          </a:ln>
        </p:spPr>
        <p:txBody>
          <a:bodyPr wrap="none">
            <a:spAutoFit/>
          </a:bodyPr>
          <a:lstStyle/>
          <a:p>
            <a:r>
              <a:rPr lang="pt-BR" sz="3600" b="1" dirty="0">
                <a:solidFill>
                  <a:schemeClr val="bg1"/>
                </a:solidFill>
                <a:latin typeface="Calibri" pitchFamily="34" charset="0"/>
              </a:rPr>
              <a:t>AGRADECIMENTOS</a:t>
            </a:r>
            <a:endParaRPr lang="pt-BR" sz="3600" dirty="0">
              <a:solidFill>
                <a:schemeClr val="bg1"/>
              </a:solidFill>
              <a:latin typeface="Calibri" pitchFamily="34" charset="0"/>
            </a:endParaRPr>
          </a:p>
        </p:txBody>
      </p:sp>
      <p:sp>
        <p:nvSpPr>
          <p:cNvPr id="77" name="Retângulo 57"/>
          <p:cNvSpPr>
            <a:spLocks noChangeArrowheads="1"/>
          </p:cNvSpPr>
          <p:nvPr/>
        </p:nvSpPr>
        <p:spPr bwMode="auto">
          <a:xfrm>
            <a:off x="22158960" y="34499547"/>
            <a:ext cx="2733675" cy="641350"/>
          </a:xfrm>
          <a:prstGeom prst="rect">
            <a:avLst/>
          </a:prstGeom>
          <a:noFill/>
          <a:ln w="9525">
            <a:noFill/>
            <a:miter lim="800000"/>
            <a:headEnd/>
            <a:tailEnd/>
          </a:ln>
        </p:spPr>
        <p:txBody>
          <a:bodyPr wrap="none">
            <a:spAutoFit/>
          </a:bodyPr>
          <a:lstStyle/>
          <a:p>
            <a:r>
              <a:rPr lang="pt-BR" sz="3600" b="1" dirty="0">
                <a:solidFill>
                  <a:schemeClr val="bg1"/>
                </a:solidFill>
                <a:latin typeface="Calibri" pitchFamily="34" charset="0"/>
              </a:rPr>
              <a:t>REFERÊNCIAS</a:t>
            </a:r>
            <a:endParaRPr lang="pt-BR" sz="3600" dirty="0">
              <a:solidFill>
                <a:schemeClr val="bg1"/>
              </a:solidFill>
              <a:latin typeface="Calibri" pitchFamily="34" charset="0"/>
            </a:endParaRPr>
          </a:p>
        </p:txBody>
      </p:sp>
      <p:sp>
        <p:nvSpPr>
          <p:cNvPr id="79" name="Retângulo 47"/>
          <p:cNvSpPr>
            <a:spLocks noChangeArrowheads="1"/>
          </p:cNvSpPr>
          <p:nvPr/>
        </p:nvSpPr>
        <p:spPr bwMode="auto">
          <a:xfrm>
            <a:off x="11727771" y="7559569"/>
            <a:ext cx="5021263" cy="641350"/>
          </a:xfrm>
          <a:prstGeom prst="rect">
            <a:avLst/>
          </a:prstGeom>
          <a:noFill/>
          <a:ln w="9525">
            <a:noFill/>
            <a:miter lim="800000"/>
            <a:headEnd/>
            <a:tailEnd/>
          </a:ln>
        </p:spPr>
        <p:txBody>
          <a:bodyPr wrap="none">
            <a:spAutoFit/>
          </a:bodyPr>
          <a:lstStyle/>
          <a:p>
            <a:pPr marL="514350" indent="-514350" defTabSz="1020763"/>
            <a:r>
              <a:rPr lang="pt-BR" sz="3600" b="1" dirty="0">
                <a:solidFill>
                  <a:schemeClr val="bg1"/>
                </a:solidFill>
                <a:latin typeface="Calibri" pitchFamily="34" charset="0"/>
              </a:rPr>
              <a:t>2. MATERIAL E MÉTODOS</a:t>
            </a:r>
          </a:p>
        </p:txBody>
      </p:sp>
      <p:sp>
        <p:nvSpPr>
          <p:cNvPr id="80" name="Retângulo 31"/>
          <p:cNvSpPr>
            <a:spLocks noChangeArrowheads="1"/>
          </p:cNvSpPr>
          <p:nvPr/>
        </p:nvSpPr>
        <p:spPr bwMode="auto">
          <a:xfrm>
            <a:off x="1348078" y="7556393"/>
            <a:ext cx="1900200" cy="646331"/>
          </a:xfrm>
          <a:prstGeom prst="rect">
            <a:avLst/>
          </a:prstGeom>
          <a:noFill/>
          <a:ln w="9525">
            <a:noFill/>
            <a:miter lim="800000"/>
            <a:headEnd/>
            <a:tailEnd/>
          </a:ln>
        </p:spPr>
        <p:txBody>
          <a:bodyPr wrap="none">
            <a:spAutoFit/>
          </a:bodyPr>
          <a:lstStyle/>
          <a:p>
            <a:r>
              <a:rPr lang="pt-BR" sz="3600" b="1" dirty="0">
                <a:solidFill>
                  <a:schemeClr val="bg1"/>
                </a:solidFill>
                <a:latin typeface="Calibri" pitchFamily="34" charset="0"/>
              </a:rPr>
              <a:t>RESUMO</a:t>
            </a:r>
            <a:endParaRPr lang="pt-BR" sz="3600" dirty="0">
              <a:solidFill>
                <a:schemeClr val="bg1"/>
              </a:solidFill>
              <a:latin typeface="Calibri" pitchFamily="34" charset="0"/>
            </a:endParaRPr>
          </a:p>
        </p:txBody>
      </p:sp>
      <p:sp>
        <p:nvSpPr>
          <p:cNvPr id="81" name="Retângulo 46"/>
          <p:cNvSpPr>
            <a:spLocks noChangeArrowheads="1"/>
          </p:cNvSpPr>
          <p:nvPr/>
        </p:nvSpPr>
        <p:spPr bwMode="auto">
          <a:xfrm>
            <a:off x="1365392" y="20286555"/>
            <a:ext cx="3399136" cy="646331"/>
          </a:xfrm>
          <a:prstGeom prst="rect">
            <a:avLst/>
          </a:prstGeom>
          <a:noFill/>
          <a:ln w="9525">
            <a:noFill/>
            <a:miter lim="800000"/>
            <a:headEnd/>
            <a:tailEnd/>
          </a:ln>
        </p:spPr>
        <p:txBody>
          <a:bodyPr wrap="none">
            <a:spAutoFit/>
          </a:bodyPr>
          <a:lstStyle/>
          <a:p>
            <a:pPr defTabSz="1020763"/>
            <a:r>
              <a:rPr lang="pt-BR" sz="3600" b="1" dirty="0">
                <a:solidFill>
                  <a:schemeClr val="bg1"/>
                </a:solidFill>
                <a:latin typeface="Calibri" pitchFamily="34" charset="0"/>
                <a:cs typeface="Tahoma" pitchFamily="34" charset="0"/>
              </a:rPr>
              <a:t>1. INTRODUÇÃO </a:t>
            </a:r>
          </a:p>
        </p:txBody>
      </p:sp>
      <p:cxnSp>
        <p:nvCxnSpPr>
          <p:cNvPr id="82" name="Conector reto 81"/>
          <p:cNvCxnSpPr/>
          <p:nvPr/>
        </p:nvCxnSpPr>
        <p:spPr>
          <a:xfrm flipV="1">
            <a:off x="10889523" y="7259420"/>
            <a:ext cx="0" cy="32189049"/>
          </a:xfrm>
          <a:prstGeom prst="line">
            <a:avLst/>
          </a:prstGeom>
          <a:ln w="57150">
            <a:solidFill>
              <a:srgbClr val="112D42"/>
            </a:solidFill>
          </a:ln>
        </p:spPr>
        <p:style>
          <a:lnRef idx="1">
            <a:schemeClr val="accent1"/>
          </a:lnRef>
          <a:fillRef idx="0">
            <a:schemeClr val="accent1"/>
          </a:fillRef>
          <a:effectRef idx="0">
            <a:schemeClr val="accent1"/>
          </a:effectRef>
          <a:fontRef idx="minor">
            <a:schemeClr val="tx1"/>
          </a:fontRef>
        </p:style>
      </p:cxnSp>
      <p:cxnSp>
        <p:nvCxnSpPr>
          <p:cNvPr id="83" name="Conector reto 82"/>
          <p:cNvCxnSpPr/>
          <p:nvPr/>
        </p:nvCxnSpPr>
        <p:spPr>
          <a:xfrm flipV="1">
            <a:off x="21296253" y="7259423"/>
            <a:ext cx="0" cy="32189046"/>
          </a:xfrm>
          <a:prstGeom prst="line">
            <a:avLst/>
          </a:prstGeom>
          <a:ln w="57150">
            <a:solidFill>
              <a:srgbClr val="112D42"/>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flipV="1">
            <a:off x="31681211" y="7281197"/>
            <a:ext cx="0" cy="32167272"/>
          </a:xfrm>
          <a:prstGeom prst="line">
            <a:avLst/>
          </a:prstGeom>
          <a:ln w="57150">
            <a:solidFill>
              <a:srgbClr val="112D42"/>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flipV="1">
            <a:off x="526331" y="7281194"/>
            <a:ext cx="0" cy="32167275"/>
          </a:xfrm>
          <a:prstGeom prst="line">
            <a:avLst/>
          </a:prstGeom>
          <a:ln w="57150">
            <a:solidFill>
              <a:srgbClr val="112D42"/>
            </a:solidFil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a:off x="526331" y="39448469"/>
            <a:ext cx="31154880" cy="0"/>
          </a:xfrm>
          <a:prstGeom prst="line">
            <a:avLst/>
          </a:prstGeom>
          <a:ln w="57150">
            <a:solidFill>
              <a:srgbClr val="112D42"/>
            </a:solidFill>
          </a:ln>
        </p:spPr>
        <p:style>
          <a:lnRef idx="1">
            <a:schemeClr val="accent1"/>
          </a:lnRef>
          <a:fillRef idx="0">
            <a:schemeClr val="accent1"/>
          </a:fillRef>
          <a:effectRef idx="0">
            <a:schemeClr val="accent1"/>
          </a:effectRef>
          <a:fontRef idx="minor">
            <a:schemeClr val="tx1"/>
          </a:fontRef>
        </p:style>
      </p:cxnSp>
      <p:sp>
        <p:nvSpPr>
          <p:cNvPr id="87" name="Retângulo 86"/>
          <p:cNvSpPr/>
          <p:nvPr/>
        </p:nvSpPr>
        <p:spPr>
          <a:xfrm>
            <a:off x="865012" y="3507710"/>
            <a:ext cx="30470168" cy="3471479"/>
          </a:xfrm>
          <a:prstGeom prst="rect">
            <a:avLst/>
          </a:prstGeom>
          <a:noFill/>
          <a:ln w="57150">
            <a:solidFill>
              <a:srgbClr val="112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5" name="Imagem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3048" y="39987175"/>
            <a:ext cx="5463598" cy="2529443"/>
          </a:xfrm>
          <a:prstGeom prst="rect">
            <a:avLst/>
          </a:prstGeom>
        </p:spPr>
      </p:pic>
      <p:sp>
        <p:nvSpPr>
          <p:cNvPr id="105" name="Retângulo 104"/>
          <p:cNvSpPr/>
          <p:nvPr/>
        </p:nvSpPr>
        <p:spPr>
          <a:xfrm>
            <a:off x="8293210" y="261376"/>
            <a:ext cx="17458626" cy="3216265"/>
          </a:xfrm>
          <a:prstGeom prst="rect">
            <a:avLst/>
          </a:prstGeom>
          <a:noFill/>
          <a:ln>
            <a:noFill/>
          </a:ln>
        </p:spPr>
        <p:txBody>
          <a:bodyPr wrap="none" lIns="91440" tIns="45720" rIns="91440" bIns="45720">
            <a:spAutoFit/>
          </a:bodyPr>
          <a:lstStyle/>
          <a:p>
            <a:pPr algn="ctr"/>
            <a:r>
              <a:rPr lang="pt-BR" sz="11500" dirty="0" smtClean="0">
                <a:ln w="22225">
                  <a:solidFill>
                    <a:schemeClr val="accent5">
                      <a:lumMod val="50000"/>
                    </a:schemeClr>
                  </a:solidFill>
                  <a:prstDash val="solid"/>
                </a:ln>
                <a:solidFill>
                  <a:srgbClr val="002060"/>
                </a:solidFill>
                <a:latin typeface="ScrewedSW" pitchFamily="2" charset="0"/>
              </a:rPr>
              <a:t>SETI</a:t>
            </a:r>
            <a:r>
              <a:rPr lang="pt-BR" sz="9600" dirty="0" smtClean="0">
                <a:ln w="22225">
                  <a:solidFill>
                    <a:schemeClr val="accent5">
                      <a:lumMod val="50000"/>
                    </a:schemeClr>
                  </a:solidFill>
                  <a:prstDash val="solid"/>
                </a:ln>
                <a:solidFill>
                  <a:srgbClr val="002060"/>
                </a:solidFill>
                <a:latin typeface="Digiface" pitchFamily="2" charset="0"/>
              </a:rPr>
              <a:t>2015</a:t>
            </a:r>
            <a:endParaRPr lang="pt-BR" sz="11500" dirty="0" smtClean="0">
              <a:ln w="22225">
                <a:solidFill>
                  <a:schemeClr val="accent5">
                    <a:lumMod val="50000"/>
                  </a:schemeClr>
                </a:solidFill>
                <a:prstDash val="solid"/>
              </a:ln>
              <a:solidFill>
                <a:srgbClr val="002060"/>
              </a:solidFill>
              <a:latin typeface="Digiface" pitchFamily="2" charset="0"/>
            </a:endParaRPr>
          </a:p>
          <a:p>
            <a:pPr algn="ctr"/>
            <a:r>
              <a:rPr lang="pt-BR" sz="8800" dirty="0" smtClean="0">
                <a:ln w="22225">
                  <a:solidFill>
                    <a:schemeClr val="accent5">
                      <a:lumMod val="50000"/>
                    </a:schemeClr>
                  </a:solidFill>
                  <a:prstDash val="solid"/>
                </a:ln>
                <a:solidFill>
                  <a:srgbClr val="002060"/>
                </a:solidFill>
                <a:latin typeface="Westminster" pitchFamily="82" charset="0"/>
              </a:rPr>
              <a:t>SEMANA DE TECNOLOGIA INDUSTRIAL</a:t>
            </a:r>
            <a:endParaRPr lang="pt-BR" sz="8800" dirty="0" smtClean="0">
              <a:ln w="22225">
                <a:solidFill>
                  <a:schemeClr val="accent5">
                    <a:lumMod val="50000"/>
                  </a:schemeClr>
                </a:solidFill>
                <a:prstDash val="solid"/>
              </a:ln>
              <a:solidFill>
                <a:srgbClr val="002060"/>
              </a:solidFill>
              <a:latin typeface="Westminster" pitchFamily="82" charset="0"/>
            </a:endParaRPr>
          </a:p>
        </p:txBody>
      </p:sp>
      <p:pic>
        <p:nvPicPr>
          <p:cNvPr id="119" name="Imagem 1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91" y="40314012"/>
            <a:ext cx="9664666" cy="1818620"/>
          </a:xfrm>
          <a:prstGeom prst="rect">
            <a:avLst/>
          </a:prstGeom>
        </p:spPr>
      </p:pic>
      <p:pic>
        <p:nvPicPr>
          <p:cNvPr id="68" name="Imagem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31" y="297353"/>
            <a:ext cx="6450724" cy="2986447"/>
          </a:xfrm>
          <a:prstGeom prst="rect">
            <a:avLst/>
          </a:prstGeom>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0076" t="16377" r="9309" b="22625"/>
          <a:stretch/>
        </p:blipFill>
        <p:spPr bwMode="auto">
          <a:xfrm>
            <a:off x="11011622" y="28098751"/>
            <a:ext cx="10079037" cy="642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 Box 3930"/>
          <p:cNvSpPr txBox="1">
            <a:spLocks noChangeArrowheads="1"/>
          </p:cNvSpPr>
          <p:nvPr/>
        </p:nvSpPr>
        <p:spPr bwMode="auto">
          <a:xfrm>
            <a:off x="645511" y="31661879"/>
            <a:ext cx="10079037" cy="420872"/>
          </a:xfrm>
          <a:prstGeom prst="rect">
            <a:avLst/>
          </a:prstGeom>
          <a:noFill/>
          <a:ln w="9525">
            <a:noFill/>
            <a:miter lim="800000"/>
            <a:headEnd/>
            <a:tailEnd/>
          </a:ln>
        </p:spPr>
        <p:txBody>
          <a:bodyPr lIns="96762" tIns="48381" rIns="96762" bIns="48381">
            <a:spAutoFit/>
          </a:bodyPr>
          <a:lstStyle/>
          <a:p>
            <a:pPr algn="ctr"/>
            <a:r>
              <a:rPr lang="pt-BR" sz="2100" b="1" dirty="0">
                <a:latin typeface="Calibri" pitchFamily="34" charset="0"/>
              </a:rPr>
              <a:t>Figura 1 – </a:t>
            </a:r>
            <a:r>
              <a:rPr lang="pt-BR" sz="2100" dirty="0" smtClean="0">
                <a:latin typeface="Calibri" pitchFamily="34" charset="0"/>
              </a:rPr>
              <a:t>Formas de onda triangulares com valor de referência definindo largura de pulso.</a:t>
            </a:r>
            <a:endParaRPr lang="pt-BR" sz="2100" b="1" dirty="0">
              <a:latin typeface="Calibri" pitchFamily="34" charset="0"/>
            </a:endParaRPr>
          </a:p>
        </p:txBody>
      </p:sp>
      <p:pic>
        <p:nvPicPr>
          <p:cNvPr id="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290" y="26644676"/>
            <a:ext cx="9882879" cy="478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 Box 3930"/>
          <p:cNvSpPr txBox="1">
            <a:spLocks noChangeArrowheads="1"/>
          </p:cNvSpPr>
          <p:nvPr/>
        </p:nvSpPr>
        <p:spPr bwMode="auto">
          <a:xfrm>
            <a:off x="11009947" y="34734071"/>
            <a:ext cx="10079037" cy="420872"/>
          </a:xfrm>
          <a:prstGeom prst="rect">
            <a:avLst/>
          </a:prstGeom>
          <a:noFill/>
          <a:ln w="9525">
            <a:noFill/>
            <a:miter lim="800000"/>
            <a:headEnd/>
            <a:tailEnd/>
          </a:ln>
        </p:spPr>
        <p:txBody>
          <a:bodyPr lIns="96762" tIns="48381" rIns="96762" bIns="48381">
            <a:spAutoFit/>
          </a:bodyPr>
          <a:lstStyle/>
          <a:p>
            <a:pPr algn="ctr"/>
            <a:r>
              <a:rPr lang="pt-BR" sz="2100" b="1" dirty="0">
                <a:latin typeface="Calibri" pitchFamily="34" charset="0"/>
              </a:rPr>
              <a:t>Figura </a:t>
            </a:r>
            <a:r>
              <a:rPr lang="pt-BR" sz="2100" b="1" dirty="0" smtClean="0">
                <a:latin typeface="Calibri" pitchFamily="34" charset="0"/>
              </a:rPr>
              <a:t>3 </a:t>
            </a:r>
            <a:r>
              <a:rPr lang="pt-BR" sz="2100" b="1" dirty="0">
                <a:latin typeface="Calibri" pitchFamily="34" charset="0"/>
              </a:rPr>
              <a:t>– </a:t>
            </a:r>
            <a:r>
              <a:rPr lang="pt-BR" sz="2100" dirty="0" smtClean="0">
                <a:latin typeface="Calibri" pitchFamily="34" charset="0"/>
              </a:rPr>
              <a:t>Diagrama de blocos de programação do </a:t>
            </a:r>
            <a:r>
              <a:rPr lang="pt-BR" sz="2100" dirty="0" err="1" smtClean="0">
                <a:latin typeface="Calibri" pitchFamily="34" charset="0"/>
              </a:rPr>
              <a:t>Quartus</a:t>
            </a:r>
            <a:r>
              <a:rPr lang="pt-BR" sz="2100" dirty="0" smtClean="0">
                <a:latin typeface="Calibri" pitchFamily="34" charset="0"/>
              </a:rPr>
              <a:t> II</a:t>
            </a:r>
            <a:endParaRPr lang="pt-BR" sz="2100" b="1" dirty="0">
              <a:latin typeface="Calibri" pitchFamily="34" charset="0"/>
            </a:endParaRPr>
          </a:p>
        </p:txBody>
      </p:sp>
      <p:pic>
        <p:nvPicPr>
          <p:cNvPr id="3" name="Imagem 2"/>
          <p:cNvPicPr>
            <a:picLocks noChangeAspect="1"/>
          </p:cNvPicPr>
          <p:nvPr/>
        </p:nvPicPr>
        <p:blipFill rotWithShape="1">
          <a:blip r:embed="rId8">
            <a:extLst>
              <a:ext uri="{28A0092B-C50C-407E-A947-70E740481C1C}">
                <a14:useLocalDpi xmlns:a14="http://schemas.microsoft.com/office/drawing/2010/main" val="0"/>
              </a:ext>
            </a:extLst>
          </a:blip>
          <a:srcRect l="7378" t="6669" r="3822" b="10164"/>
          <a:stretch/>
        </p:blipFill>
        <p:spPr>
          <a:xfrm>
            <a:off x="12770069" y="17734128"/>
            <a:ext cx="6766560" cy="5149106"/>
          </a:xfrm>
          <a:prstGeom prst="rect">
            <a:avLst/>
          </a:prstGeom>
        </p:spPr>
      </p:pic>
      <p:sp>
        <p:nvSpPr>
          <p:cNvPr id="73" name="Text Box 3930"/>
          <p:cNvSpPr txBox="1">
            <a:spLocks noChangeArrowheads="1"/>
          </p:cNvSpPr>
          <p:nvPr/>
        </p:nvSpPr>
        <p:spPr bwMode="auto">
          <a:xfrm>
            <a:off x="11011622" y="23088271"/>
            <a:ext cx="10079037" cy="420872"/>
          </a:xfrm>
          <a:prstGeom prst="rect">
            <a:avLst/>
          </a:prstGeom>
          <a:noFill/>
          <a:ln w="9525">
            <a:noFill/>
            <a:miter lim="800000"/>
            <a:headEnd/>
            <a:tailEnd/>
          </a:ln>
        </p:spPr>
        <p:txBody>
          <a:bodyPr lIns="96762" tIns="48381" rIns="96762" bIns="48381">
            <a:spAutoFit/>
          </a:bodyPr>
          <a:lstStyle/>
          <a:p>
            <a:pPr algn="ctr"/>
            <a:r>
              <a:rPr lang="pt-BR" sz="2100" b="1" dirty="0">
                <a:latin typeface="Calibri" pitchFamily="34" charset="0"/>
              </a:rPr>
              <a:t>Figura </a:t>
            </a:r>
            <a:r>
              <a:rPr lang="pt-BR" sz="2100" b="1" dirty="0" smtClean="0">
                <a:latin typeface="Calibri" pitchFamily="34" charset="0"/>
              </a:rPr>
              <a:t>2 </a:t>
            </a:r>
            <a:r>
              <a:rPr lang="pt-BR" sz="2100" b="1" dirty="0">
                <a:latin typeface="Calibri" pitchFamily="34" charset="0"/>
              </a:rPr>
              <a:t>– </a:t>
            </a:r>
            <a:r>
              <a:rPr lang="pt-BR" sz="2100" dirty="0" smtClean="0">
                <a:latin typeface="Calibri" pitchFamily="34" charset="0"/>
              </a:rPr>
              <a:t>Placa de desenvolvimento Altera DE0-Nano FPGA </a:t>
            </a:r>
            <a:r>
              <a:rPr lang="pt-BR" sz="2100" dirty="0" err="1" smtClean="0">
                <a:latin typeface="Calibri" pitchFamily="34" charset="0"/>
              </a:rPr>
              <a:t>Cyclone</a:t>
            </a:r>
            <a:r>
              <a:rPr lang="pt-BR" sz="2100" dirty="0" smtClean="0">
                <a:latin typeface="Calibri" pitchFamily="34" charset="0"/>
              </a:rPr>
              <a:t> IV </a:t>
            </a:r>
            <a:r>
              <a:rPr lang="en-US" sz="2100" dirty="0" smtClean="0"/>
              <a:t>EP4CE22F17C6N.</a:t>
            </a:r>
            <a:endParaRPr lang="pt-BR" sz="2100" dirty="0">
              <a:latin typeface="Calibri" pitchFamily="34"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554280375"/>
              </p:ext>
            </p:extLst>
          </p:nvPr>
        </p:nvGraphicFramePr>
        <p:xfrm>
          <a:off x="15320589" y="38220650"/>
          <a:ext cx="1461102" cy="904875"/>
        </p:xfrm>
        <a:graphic>
          <a:graphicData uri="http://schemas.openxmlformats.org/presentationml/2006/ole">
            <mc:AlternateContent xmlns:mc="http://schemas.openxmlformats.org/markup-compatibility/2006">
              <mc:Choice xmlns:v="urn:schemas-microsoft-com:vml" Requires="v">
                <p:oleObj spid="_x0000_s1052" name="Equation" r:id="rId9" imgW="749160" imgH="469800" progId="Equation.DSMT4">
                  <p:embed/>
                </p:oleObj>
              </mc:Choice>
              <mc:Fallback>
                <p:oleObj name="Equation" r:id="rId9" imgW="749160" imgH="469800" progId="Equation.DSMT4">
                  <p:embed/>
                  <p:pic>
                    <p:nvPicPr>
                      <p:cNvPr id="0" name=""/>
                      <p:cNvPicPr/>
                      <p:nvPr/>
                    </p:nvPicPr>
                    <p:blipFill>
                      <a:blip r:embed="rId10"/>
                      <a:stretch>
                        <a:fillRect/>
                      </a:stretch>
                    </p:blipFill>
                    <p:spPr>
                      <a:xfrm>
                        <a:off x="15320589" y="38220650"/>
                        <a:ext cx="1461102" cy="904875"/>
                      </a:xfrm>
                      <a:prstGeom prst="rect">
                        <a:avLst/>
                      </a:prstGeom>
                    </p:spPr>
                  </p:pic>
                </p:oleObj>
              </mc:Fallback>
            </mc:AlternateContent>
          </a:graphicData>
        </a:graphic>
      </p:graphicFrame>
      <p:sp>
        <p:nvSpPr>
          <p:cNvPr id="54" name="Text Box 3930"/>
          <p:cNvSpPr txBox="1">
            <a:spLocks noChangeArrowheads="1"/>
          </p:cNvSpPr>
          <p:nvPr/>
        </p:nvSpPr>
        <p:spPr bwMode="auto">
          <a:xfrm>
            <a:off x="21410342" y="22323440"/>
            <a:ext cx="10079037" cy="420872"/>
          </a:xfrm>
          <a:prstGeom prst="rect">
            <a:avLst/>
          </a:prstGeom>
          <a:noFill/>
          <a:ln w="9525">
            <a:noFill/>
            <a:miter lim="800000"/>
            <a:headEnd/>
            <a:tailEnd/>
          </a:ln>
        </p:spPr>
        <p:txBody>
          <a:bodyPr lIns="96762" tIns="48381" rIns="96762" bIns="48381">
            <a:spAutoFit/>
          </a:bodyPr>
          <a:lstStyle/>
          <a:p>
            <a:pPr algn="ctr"/>
            <a:r>
              <a:rPr lang="pt-BR" sz="2100" b="1" dirty="0">
                <a:latin typeface="Calibri" pitchFamily="34" charset="0"/>
              </a:rPr>
              <a:t>Figura </a:t>
            </a:r>
            <a:r>
              <a:rPr lang="pt-BR" sz="2100" b="1" dirty="0" smtClean="0">
                <a:latin typeface="Calibri" pitchFamily="34" charset="0"/>
              </a:rPr>
              <a:t>4 </a:t>
            </a:r>
            <a:r>
              <a:rPr lang="pt-BR" sz="2100" b="1" dirty="0">
                <a:latin typeface="Calibri" pitchFamily="34" charset="0"/>
              </a:rPr>
              <a:t>– </a:t>
            </a:r>
            <a:r>
              <a:rPr lang="pt-BR" sz="2100" dirty="0" smtClean="0">
                <a:latin typeface="Calibri" pitchFamily="34" charset="0"/>
              </a:rPr>
              <a:t>Disposição das chaves de potência do conversor CC/CC DAB CCTE.</a:t>
            </a:r>
            <a:endParaRPr lang="pt-BR" sz="2100" dirty="0">
              <a:latin typeface="Calibri" pitchFamily="34" charset="0"/>
            </a:endParaRPr>
          </a:p>
        </p:txBody>
      </p:sp>
      <mc:AlternateContent xmlns:mc="http://schemas.openxmlformats.org/markup-compatibility/2006" xmlns:a14="http://schemas.microsoft.com/office/drawing/2010/main">
        <mc:Choice Requires="a14">
          <p:sp>
            <p:nvSpPr>
              <p:cNvPr id="2" name="CaixaDeTexto 1"/>
              <p:cNvSpPr txBox="1"/>
              <p:nvPr/>
            </p:nvSpPr>
            <p:spPr>
              <a:xfrm>
                <a:off x="21663612" y="7281197"/>
                <a:ext cx="9493389" cy="3323987"/>
              </a:xfrm>
              <a:prstGeom prst="rect">
                <a:avLst/>
              </a:prstGeom>
              <a:noFill/>
            </p:spPr>
            <p:txBody>
              <a:bodyPr wrap="square" rtlCol="0">
                <a:spAutoFit/>
              </a:bodyPr>
              <a:lstStyle/>
              <a:p>
                <a:pPr algn="just"/>
                <a:r>
                  <a:rPr lang="pt-BR" sz="3000" dirty="0" smtClean="0"/>
                  <a:t>A disposição das chaves de potência pode ser visto na Figura 4 para uma melhor compreensão da aplicação da forma de chaveamento do conversor. São quatro “braços” com dois switches que não podem ficar “ligados” ao mesmo tempo. A lógica para tal está na programação. Outros parâmetros como </a:t>
                </a:r>
                <a14:m>
                  <m:oMath xmlns:m="http://schemas.openxmlformats.org/officeDocument/2006/math">
                    <m:r>
                      <a:rPr lang="pt-BR" sz="3000" i="1">
                        <a:latin typeface="Cambria Math"/>
                        <a:ea typeface="Cambria Math"/>
                      </a:rPr>
                      <m:t>𝜑</m:t>
                    </m:r>
                  </m:oMath>
                </a14:m>
                <a:r>
                  <a:rPr lang="pt-BR" sz="3000" dirty="0" smtClean="0"/>
                  <a:t> também são controlados pelo circuito descrito em VHDL.</a:t>
                </a:r>
                <a:endParaRPr lang="pt-BR" sz="3000"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21663612" y="7281197"/>
                <a:ext cx="9493389" cy="3323987"/>
              </a:xfrm>
              <a:prstGeom prst="rect">
                <a:avLst/>
              </a:prstGeom>
              <a:blipFill rotWithShape="1">
                <a:blip r:embed="rId13"/>
                <a:stretch>
                  <a:fillRect l="-1541" t="-2198" r="-1477" b="-476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p:cNvSpPr/>
              <p:nvPr/>
            </p:nvSpPr>
            <p:spPr>
              <a:xfrm>
                <a:off x="21585708" y="10626301"/>
                <a:ext cx="9602825" cy="2862322"/>
              </a:xfrm>
              <a:prstGeom prst="rect">
                <a:avLst/>
              </a:prstGeom>
            </p:spPr>
            <p:txBody>
              <a:bodyPr wrap="square">
                <a:spAutoFit/>
              </a:bodyPr>
              <a:lstStyle/>
              <a:p>
                <a:pPr algn="just" defTabSz="968375"/>
                <a:r>
                  <a:rPr lang="pt-BR" sz="3000" dirty="0">
                    <a:latin typeface="Calibri" pitchFamily="34" charset="0"/>
                  </a:rPr>
                  <a:t>O controle para determinação do ciclo de trabalho é em malha aberta, bem como o do </a:t>
                </a:r>
                <a:r>
                  <a:rPr lang="pt-BR" sz="3000" dirty="0" err="1">
                    <a:latin typeface="Calibri" pitchFamily="34" charset="0"/>
                  </a:rPr>
                  <a:t>fhase</a:t>
                </a:r>
                <a:r>
                  <a:rPr lang="pt-BR" sz="3000" dirty="0">
                    <a:latin typeface="Calibri" pitchFamily="34" charset="0"/>
                  </a:rPr>
                  <a:t> shift (</a:t>
                </a:r>
                <a14:m>
                  <m:oMath xmlns:m="http://schemas.openxmlformats.org/officeDocument/2006/math">
                    <m:r>
                      <a:rPr lang="pt-BR" sz="3000" i="1">
                        <a:latin typeface="Cambria Math"/>
                        <a:ea typeface="Cambria Math"/>
                      </a:rPr>
                      <m:t>𝜑</m:t>
                    </m:r>
                  </m:oMath>
                </a14:m>
                <a:r>
                  <a:rPr lang="pt-BR" sz="3000" dirty="0">
                    <a:latin typeface="Calibri" pitchFamily="34" charset="0"/>
                  </a:rPr>
                  <a:t>) que representa o ângulo entre o primeiro “braço” das chaves conectadas ao enrolamento primário e o outro relacionado ao segundo enrolamento. É, pois, outro parâmetro que deve ser controlado para a comutação das chaves de potência. </a:t>
                </a:r>
              </a:p>
            </p:txBody>
          </p:sp>
        </mc:Choice>
        <mc:Fallback xmlns="">
          <p:sp>
            <p:nvSpPr>
              <p:cNvPr id="4" name="Retângulo 3"/>
              <p:cNvSpPr>
                <a:spLocks noRot="1" noChangeAspect="1" noMove="1" noResize="1" noEditPoints="1" noAdjustHandles="1" noChangeArrowheads="1" noChangeShapeType="1" noTextEdit="1"/>
              </p:cNvSpPr>
              <p:nvPr/>
            </p:nvSpPr>
            <p:spPr>
              <a:xfrm>
                <a:off x="21585708" y="10626301"/>
                <a:ext cx="9602825" cy="2862322"/>
              </a:xfrm>
              <a:prstGeom prst="rect">
                <a:avLst/>
              </a:prstGeom>
              <a:blipFill rotWithShape="1">
                <a:blip r:embed="rId14"/>
                <a:stretch>
                  <a:fillRect l="-1524" t="-2553" r="-1460" b="-5745"/>
                </a:stretch>
              </a:blipFill>
            </p:spPr>
            <p:txBody>
              <a:bodyPr/>
              <a:lstStyle/>
              <a:p>
                <a:r>
                  <a:rPr lang="pt-BR">
                    <a:noFill/>
                  </a:rPr>
                  <a:t> </a:t>
                </a:r>
              </a:p>
            </p:txBody>
          </p:sp>
        </mc:Fallback>
      </mc:AlternateContent>
      <p:pic>
        <p:nvPicPr>
          <p:cNvPr id="1047"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671080" y="13691937"/>
            <a:ext cx="9517454" cy="84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m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589794" y="276746"/>
            <a:ext cx="4465779" cy="3096910"/>
          </a:xfrm>
          <a:prstGeom prst="rect">
            <a:avLst/>
          </a:prstGeom>
        </p:spPr>
      </p:pic>
      <p:pic>
        <p:nvPicPr>
          <p:cNvPr id="8" name="Imagem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761249" y="39752570"/>
            <a:ext cx="2998752" cy="2998752"/>
          </a:xfrm>
          <a:prstGeom prst="rect">
            <a:avLst/>
          </a:prstGeom>
        </p:spPr>
      </p:pic>
      <p:sp>
        <p:nvSpPr>
          <p:cNvPr id="59" name="Text Box 3661"/>
          <p:cNvSpPr txBox="1">
            <a:spLocks noChangeArrowheads="1"/>
          </p:cNvSpPr>
          <p:nvPr/>
        </p:nvSpPr>
        <p:spPr bwMode="auto">
          <a:xfrm>
            <a:off x="25760000" y="40692524"/>
            <a:ext cx="5087347" cy="1328813"/>
          </a:xfrm>
          <a:prstGeom prst="rect">
            <a:avLst/>
          </a:prstGeom>
          <a:noFill/>
          <a:ln w="9525">
            <a:noFill/>
            <a:miter lim="800000"/>
            <a:headEnd/>
            <a:tailEnd/>
          </a:ln>
        </p:spPr>
        <p:txBody>
          <a:bodyPr wrap="square" lIns="96762" tIns="48381" rIns="96762" bIns="48381">
            <a:spAutoFit/>
          </a:bodyPr>
          <a:lstStyle/>
          <a:p>
            <a:pPr algn="just" defTabSz="655638"/>
            <a:r>
              <a:rPr lang="pt-BR" sz="4000" b="1" dirty="0" smtClean="0">
                <a:latin typeface="Calibri" pitchFamily="34" charset="0"/>
              </a:rPr>
              <a:t>CENTRO ACADÊMICO </a:t>
            </a:r>
          </a:p>
          <a:p>
            <a:pPr algn="just" defTabSz="655638"/>
            <a:r>
              <a:rPr lang="pt-BR" sz="4000" b="1" dirty="0" smtClean="0">
                <a:latin typeface="Calibri" pitchFamily="34" charset="0"/>
              </a:rPr>
              <a:t>DA MECATRÔNICA</a:t>
            </a:r>
            <a:endParaRPr lang="pt-BR" sz="4000" b="1" dirty="0">
              <a:latin typeface="Calibri" pitchFamily="34" charset="0"/>
            </a:endParaRPr>
          </a:p>
        </p:txBody>
      </p:sp>
    </p:spTree>
    <p:extLst>
      <p:ext uri="{BB962C8B-B14F-4D97-AF65-F5344CB8AC3E}">
        <p14:creationId xmlns:p14="http://schemas.microsoft.com/office/powerpoint/2010/main" val="294041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TotalTime>
  <Words>960</Words>
  <Application>Microsoft Office PowerPoint</Application>
  <PresentationFormat>Personalizar</PresentationFormat>
  <Paragraphs>63</Paragraphs>
  <Slides>1</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vt:i4>
      </vt:variant>
    </vt:vector>
  </HeadingPairs>
  <TitlesOfParts>
    <vt:vector size="3" baseType="lpstr">
      <vt:lpstr>Tema do Office</vt:lpstr>
      <vt:lpstr>Equation</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MrAnderson</dc:creator>
  <cp:lastModifiedBy>Luiz Paulo Oliveira</cp:lastModifiedBy>
  <cp:revision>48</cp:revision>
  <dcterms:created xsi:type="dcterms:W3CDTF">2014-10-08T21:29:37Z</dcterms:created>
  <dcterms:modified xsi:type="dcterms:W3CDTF">2015-05-24T14:52:45Z</dcterms:modified>
</cp:coreProperties>
</file>