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95" r:id="rId5"/>
    <p:sldId id="259" r:id="rId6"/>
    <p:sldId id="336" r:id="rId7"/>
    <p:sldId id="335" r:id="rId8"/>
    <p:sldId id="260" r:id="rId9"/>
    <p:sldId id="340" r:id="rId10"/>
    <p:sldId id="337" r:id="rId11"/>
    <p:sldId id="301" r:id="rId12"/>
    <p:sldId id="346" r:id="rId13"/>
    <p:sldId id="302" r:id="rId14"/>
    <p:sldId id="307" r:id="rId15"/>
    <p:sldId id="338" r:id="rId16"/>
    <p:sldId id="333" r:id="rId17"/>
    <p:sldId id="339" r:id="rId18"/>
    <p:sldId id="341" r:id="rId19"/>
    <p:sldId id="342" r:id="rId20"/>
    <p:sldId id="313" r:id="rId21"/>
    <p:sldId id="344" r:id="rId22"/>
    <p:sldId id="345" r:id="rId23"/>
    <p:sldId id="305" r:id="rId24"/>
    <p:sldId id="343" r:id="rId25"/>
    <p:sldId id="304" r:id="rId26"/>
    <p:sldId id="317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7595-7CC1-49B8-9B12-79D224BEC578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D1072-CA4A-43E2-BFCF-51C18FF770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58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9CA6F-B349-4B8D-BB0F-62E6D08F5D9D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4E1FBDD-5B94-412F-A5C3-C42754139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Портфоліо </a:t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вчителя української мови та літератури Старорафалівської </a:t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ЗОШ І – ІІІ ступенів </a:t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Гайдиш </a:t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Оксани Михайлівни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54032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Види робіт на різних етапах </a:t>
            </a:r>
            <a:b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особистісно зорієнтованого уроку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357850"/>
          </a:xfrm>
        </p:spPr>
        <p:txBody>
          <a:bodyPr/>
          <a:lstStyle/>
          <a:p>
            <a:pPr>
              <a:buNone/>
            </a:pPr>
            <a:r>
              <a:rPr lang="uk-UA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МОТИВАЦІЙНИЙ ЕТАП</a:t>
            </a:r>
            <a:endParaRPr lang="uk-UA" sz="20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uk-UA" sz="2200" dirty="0" smtClean="0"/>
              <a:t>Кольоровий настрій, обмін побажаннями, методика незакінчених </a:t>
            </a:r>
          </a:p>
          <a:p>
            <a:pPr>
              <a:buNone/>
            </a:pPr>
            <a:r>
              <a:rPr lang="uk-UA" sz="2200" dirty="0" smtClean="0"/>
              <a:t>      речень, асоціювання, письмова робота перед прочитанням твору  та після читання.</a:t>
            </a:r>
          </a:p>
          <a:p>
            <a:pPr>
              <a:buNone/>
            </a:pPr>
            <a:r>
              <a:rPr lang="uk-UA" sz="2000" b="1" dirty="0" smtClean="0"/>
              <a:t>         </a:t>
            </a:r>
            <a:r>
              <a:rPr lang="en-US" sz="2000" b="1" dirty="0" smtClean="0"/>
              <a:t>	</a:t>
            </a:r>
            <a:r>
              <a:rPr lang="uk-UA" sz="2000" b="1" dirty="0" smtClean="0"/>
              <a:t>    </a:t>
            </a:r>
            <a:r>
              <a:rPr lang="uk-UA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ЕТАП ЦІЛЕВИЗНАЧЕННЯ І ПЛАНУВАННЯ</a:t>
            </a:r>
            <a:r>
              <a:rPr lang="uk-UA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uk-UA" sz="2000" dirty="0" smtClean="0"/>
              <a:t>Вибір цілей із загального переліку, самостійне формулювання цілей, </a:t>
            </a:r>
          </a:p>
          <a:p>
            <a:pPr>
              <a:buNone/>
            </a:pPr>
            <a:r>
              <a:rPr lang="uk-UA" sz="2000" dirty="0" smtClean="0"/>
              <a:t>      обговорення запропонованих учителем цілей, робота з технологічними </a:t>
            </a:r>
          </a:p>
          <a:p>
            <a:pPr>
              <a:buNone/>
            </a:pPr>
            <a:r>
              <a:rPr lang="uk-UA" sz="2000" dirty="0" smtClean="0"/>
              <a:t>      картками, самостійне та колективне планування роботи на уроці.</a:t>
            </a:r>
          </a:p>
          <a:p>
            <a:pPr>
              <a:buNone/>
            </a:pPr>
            <a:r>
              <a:rPr lang="uk-UA" sz="2000" b="1" dirty="0" smtClean="0"/>
              <a:t>      </a:t>
            </a:r>
            <a:r>
              <a:rPr lang="en-US" sz="2000" b="1" dirty="0" smtClean="0"/>
              <a:t>	</a:t>
            </a:r>
            <a:r>
              <a:rPr lang="uk-UA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ЕТАП ОПРАЦЮВАННЯ НАВЧАЛЬНОГО МАТЕРІАЛУ</a:t>
            </a:r>
            <a:endParaRPr lang="uk-UA" sz="20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uk-UA" sz="2000" dirty="0" smtClean="0"/>
              <a:t>Читання із зупинками, читання з позначками, мозковий штурм, ПРЕС,</a:t>
            </a:r>
          </a:p>
          <a:p>
            <a:pPr>
              <a:buNone/>
            </a:pPr>
            <a:r>
              <a:rPr lang="uk-UA" sz="2000" dirty="0" smtClean="0"/>
              <a:t>     мозаїка; діалог „ учень –  учень ”, „  учень  –  учитель ”, „ учень – текст ”; </a:t>
            </a:r>
          </a:p>
          <a:p>
            <a:pPr>
              <a:buNone/>
            </a:pPr>
            <a:r>
              <a:rPr lang="uk-UA" sz="2000" dirty="0" smtClean="0"/>
              <a:t>     деталізація, візуалізація, стилізація, лист до письменника, лист до персонажа, укладання таблиць, опорних схем тощо; проектна діяльність.</a:t>
            </a:r>
          </a:p>
          <a:p>
            <a:pPr>
              <a:buNone/>
            </a:pPr>
            <a:r>
              <a:rPr lang="uk-UA" sz="2000" dirty="0" smtClean="0"/>
              <a:t>        </a:t>
            </a:r>
            <a:r>
              <a:rPr lang="en-US" sz="2000" dirty="0" smtClean="0"/>
              <a:t>	</a:t>
            </a:r>
            <a:r>
              <a:rPr lang="uk-UA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ЕТАП РЕФЛЕКСІЇ ТА ОЦІНЮВАННЯ</a:t>
            </a:r>
          </a:p>
          <a:p>
            <a:r>
              <a:rPr lang="uk-UA" sz="2000" dirty="0" smtClean="0"/>
              <a:t>Есе, вільне письмо,  сенкан, само - та взаємооцінювання. </a:t>
            </a:r>
            <a:endParaRPr lang="uk-UA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Результати роботи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329642" cy="6072206"/>
          </a:xfrm>
        </p:spPr>
        <p:txBody>
          <a:bodyPr/>
          <a:lstStyle/>
          <a:p>
            <a:r>
              <a:rPr lang="uk-UA" sz="2800" b="1" dirty="0" smtClean="0"/>
              <a:t>2008</a:t>
            </a:r>
            <a:r>
              <a:rPr lang="uk-UA" sz="2800" dirty="0" smtClean="0"/>
              <a:t> –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ІІ місце в другому етапі Всеукраїнського мовно – літературного конкурсу імені Т. Шевченка: Шепетько Ганна (8 клас)</a:t>
            </a:r>
          </a:p>
          <a:p>
            <a:r>
              <a:rPr lang="uk-UA" sz="2800" b="1" dirty="0" smtClean="0"/>
              <a:t>2012 </a:t>
            </a:r>
            <a:r>
              <a:rPr lang="uk-UA" sz="2800" dirty="0" smtClean="0"/>
              <a:t>–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ІІ місце в другому етапі Міжнародного конкурсу знавців української мови імені П. Яцика: Сніжко Анна (6 клас)</a:t>
            </a:r>
          </a:p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2013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– ІІІ місце в конкурсі читців – декламаторів, юних поетів, присвяченому дню народження Т. Г. Шевченка: (Шепетько Євгенія)</a:t>
            </a:r>
          </a:p>
          <a:p>
            <a:r>
              <a:rPr lang="uk-UA" sz="2800" b="1" dirty="0" smtClean="0"/>
              <a:t>2013</a:t>
            </a:r>
            <a:r>
              <a:rPr lang="uk-UA" sz="2800" dirty="0" smtClean="0"/>
              <a:t> –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ІІІ місце в другому етапі Всеукраїнської олімпіади з української мови та літератури: Сніжко Анна (7 клас)</a:t>
            </a:r>
            <a:endParaRPr lang="uk-UA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Результати роботи</a:t>
            </a:r>
            <a:endParaRPr lang="uk-UA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uk-UA" b="1" dirty="0" smtClean="0"/>
              <a:t>2014 </a:t>
            </a:r>
            <a:r>
              <a:rPr lang="uk-UA" dirty="0" smtClean="0"/>
              <a:t> –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ІІ місце в другому етапі Всеукраїнського мовно – літературного конкурсу імені Т. Шевченка: Сніжко  Анюта (8 клас)</a:t>
            </a:r>
          </a:p>
          <a:p>
            <a:r>
              <a:rPr lang="uk-UA" b="1" dirty="0" smtClean="0"/>
              <a:t>2014 </a:t>
            </a:r>
            <a:r>
              <a:rPr lang="uk-UA" dirty="0" smtClean="0"/>
              <a:t>–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ІІІ місце в другому етапі Всеукраїнського мовно – літературного конкурсу імені Т. Шевченка: Сніжко Дмитро (7 клас)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2014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ІІІ місце в другому етапі Всеукраїнського мовно – літературного конкурсу імені Т. Шевченка: Шепетько Маргарита ( 5 клас)</a:t>
            </a:r>
            <a:endParaRPr lang="uk-UA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Науково – методична  робота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Член творчої групи “ Формування читацької компетенції на особистісно зорієнтованому уроці української літератури ”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Показовий урок в 11 класі.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Григір Тютюнник. Відомості про  письменника. “ Три зозулі з поклоном ”. “ Вічна ” тема “ любовного трикутника ” в новітній інтерпретації. Образ любові як втілення високої християнської цінності, яка очищає душу. Зміщення часових площин як художній засіб. Роль художньої деталі  в розкритті характеру, ідеї.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uk-UA" sz="2800" b="1" dirty="0" smtClean="0">
                <a:solidFill>
                  <a:srgbClr val="002060"/>
                </a:solidFill>
              </a:rPr>
              <a:t>2012 рік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Індивідуальна науково – методична проблема</a:t>
            </a:r>
            <a:endParaRPr lang="uk-UA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43932" cy="4525963"/>
          </a:xfrm>
        </p:spPr>
        <p:txBody>
          <a:bodyPr/>
          <a:lstStyle/>
          <a:p>
            <a:pPr>
              <a:buNone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4400" b="1" dirty="0" smtClean="0">
                <a:solidFill>
                  <a:srgbClr val="002060"/>
                </a:solidFill>
              </a:rPr>
              <a:t>     </a:t>
            </a:r>
            <a:r>
              <a:rPr lang="uk-UA" sz="3600" b="1" dirty="0">
                <a:solidFill>
                  <a:srgbClr val="002060"/>
                </a:solidFill>
              </a:rPr>
              <a:t> Роль  </a:t>
            </a:r>
            <a:r>
              <a:rPr lang="uk-UA" sz="3600" b="1" dirty="0" smtClean="0">
                <a:solidFill>
                  <a:srgbClr val="002060"/>
                </a:solidFill>
              </a:rPr>
              <a:t>графічних організаторів на уроках української мови та літератури </a:t>
            </a:r>
            <a:r>
              <a:rPr lang="uk-UA" sz="3600" b="1" dirty="0" smtClean="0">
                <a:solidFill>
                  <a:srgbClr val="002060"/>
                </a:solidFill>
              </a:rPr>
              <a:t>для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формування в учнів умінь узагальнювати  й систематизувати</a:t>
            </a:r>
            <a:endParaRPr lang="uk-UA" sz="36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Виховна діяльність</a:t>
            </a:r>
            <a:endParaRPr lang="uk-UA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197493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1. Ціннісне ставлення до суспільства і держави.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2.  Ціннісне ставлення особистості до історичних, культурних і духовних надбань рідного краю.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3. Ціннісне ставлення особистості до сім’ї, родини,людей.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4.  Ціннісне ставлення особистості до себе 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5.  Ціннісне ставлення особистості до природи.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6. Ціннісне ставлення особистості до праці.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7. Ціннісне ставлення особистості до мистецтва.</a:t>
            </a:r>
          </a:p>
          <a:p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Правила роботи з вихованцями</a:t>
            </a:r>
            <a:endParaRPr lang="uk-UA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Не забороняти, а направляти.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Не керувати, а співкерувати.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Не примушувати, а переконувати.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Не командувати, а організовувати.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Не обмежувати, а надавати 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  свободу вибору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Робота з батьками</a:t>
            </a:r>
            <a:endParaRPr lang="uk-UA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86808" cy="4983179"/>
          </a:xfrm>
        </p:spPr>
        <p:txBody>
          <a:bodyPr/>
          <a:lstStyle/>
          <a:p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Вивчення сімей учнів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: спостереження, бесіди, анкетування.</a:t>
            </a:r>
          </a:p>
          <a:p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Батьківський всеобуч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: лекції, бесіди, відкриті заходи.</a:t>
            </a:r>
          </a:p>
          <a:p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Спільна робота: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загальношкільні та класні збори, громадські справи.</a:t>
            </a:r>
            <a:endParaRPr lang="uk-UA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Мої вихованці. 7 клас</a:t>
            </a:r>
            <a:endParaRPr lang="uk-UA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2" descr="D:\свято мови\SAM_0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951335" cy="3714776"/>
          </a:xfrm>
          <a:prstGeom prst="rect">
            <a:avLst/>
          </a:prstGeom>
          <a:noFill/>
        </p:spPr>
      </p:pic>
      <p:pic>
        <p:nvPicPr>
          <p:cNvPr id="2050" name="Picture 2" descr="C:\Users\Оксана Михайлівна\Desktop\Новая папка\SAM_2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53702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Мої вихованці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C:\Users\Оксана Михайлівна\Desktop\Новая папка\SAM_2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82554"/>
            <a:ext cx="4500594" cy="3375446"/>
          </a:xfrm>
          <a:prstGeom prst="rect">
            <a:avLst/>
          </a:prstGeom>
          <a:noFill/>
        </p:spPr>
      </p:pic>
      <p:pic>
        <p:nvPicPr>
          <p:cNvPr id="3075" name="Picture 3" descr="C:\Users\Оксана Михайлівна\Desktop\Новая папка\SAM_2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027" y="1142984"/>
            <a:ext cx="4788973" cy="3591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>
                <a:ln w="31550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Візитівка</a:t>
            </a:r>
            <a:endParaRPr lang="uk-UA" sz="4400" dirty="0">
              <a:ln w="31550" cmpd="sng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Рік народження</a:t>
            </a:r>
            <a:r>
              <a:rPr lang="uk-UA" dirty="0" smtClean="0"/>
              <a:t>: </a:t>
            </a:r>
            <a:r>
              <a:rPr lang="uk-UA" dirty="0" smtClean="0">
                <a:solidFill>
                  <a:srgbClr val="002060"/>
                </a:solidFill>
              </a:rPr>
              <a:t>1976</a:t>
            </a:r>
          </a:p>
          <a:p>
            <a:r>
              <a:rPr lang="uk-UA" b="1" dirty="0" smtClean="0"/>
              <a:t>Освіта: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2060"/>
                </a:solidFill>
              </a:rPr>
              <a:t>вища</a:t>
            </a:r>
          </a:p>
          <a:p>
            <a:r>
              <a:rPr lang="uk-UA" b="1" dirty="0" smtClean="0"/>
              <a:t>Місце навчання: </a:t>
            </a:r>
            <a:r>
              <a:rPr lang="uk-UA" dirty="0" smtClean="0">
                <a:solidFill>
                  <a:srgbClr val="002060"/>
                </a:solidFill>
              </a:rPr>
              <a:t>Рівненський державний гуманітарний університет</a:t>
            </a:r>
          </a:p>
          <a:p>
            <a:r>
              <a:rPr lang="uk-UA" b="1" dirty="0" smtClean="0"/>
              <a:t>Рік закінчення: </a:t>
            </a:r>
            <a:r>
              <a:rPr lang="uk-UA" dirty="0" smtClean="0">
                <a:solidFill>
                  <a:srgbClr val="002060"/>
                </a:solidFill>
              </a:rPr>
              <a:t>2000</a:t>
            </a:r>
          </a:p>
          <a:p>
            <a:r>
              <a:rPr lang="uk-UA" b="1" dirty="0" smtClean="0"/>
              <a:t>Спеціальність: </a:t>
            </a:r>
            <a:r>
              <a:rPr lang="uk-UA" dirty="0" smtClean="0">
                <a:solidFill>
                  <a:srgbClr val="002060"/>
                </a:solidFill>
              </a:rPr>
              <a:t>українська мова та література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Кваліфікаційна категорія: </a:t>
            </a:r>
            <a:r>
              <a:rPr lang="uk-UA" dirty="0" smtClean="0">
                <a:solidFill>
                  <a:srgbClr val="002060"/>
                </a:solidFill>
              </a:rPr>
              <a:t>учитель вищої категорії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Новая папка (4)\Новая папка (3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78" y="1426381"/>
            <a:ext cx="3145528" cy="48825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Мої вихованці 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 descr="D:\днм\SAM_0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3887769"/>
            <a:ext cx="3960307" cy="2970231"/>
          </a:xfrm>
          <a:prstGeom prst="rect">
            <a:avLst/>
          </a:prstGeom>
          <a:noFill/>
        </p:spPr>
      </p:pic>
      <p:pic>
        <p:nvPicPr>
          <p:cNvPr id="4" name="Picture 2" descr="F:\100PHOTO\SAM_018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4289947" cy="3205450"/>
          </a:xfrm>
          <a:prstGeom prst="rect">
            <a:avLst/>
          </a:prstGeom>
          <a:noFill/>
        </p:spPr>
      </p:pic>
      <p:pic>
        <p:nvPicPr>
          <p:cNvPr id="5" name="Picture 3" descr="F:\100PHOTO\SAM_0124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14356"/>
            <a:ext cx="4071966" cy="30848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Позакласна робота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4" name="Picture 2" descr="F:\DCIM\100PHOTO\SAM_2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5238787" cy="3929090"/>
          </a:xfrm>
          <a:prstGeom prst="rect">
            <a:avLst/>
          </a:prstGeom>
          <a:noFill/>
        </p:spPr>
      </p:pic>
      <p:pic>
        <p:nvPicPr>
          <p:cNvPr id="8195" name="Picture 3" descr="F:\DCIM\100PHOTO\SAM_2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85" y="2348706"/>
            <a:ext cx="5136115" cy="39378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Позакласна  робота</a:t>
            </a:r>
            <a:b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Провісник долі України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218" name="Picture 2" descr="F:\DCIM\100PHOTO\SAM_2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928802"/>
            <a:ext cx="4514853" cy="3386140"/>
          </a:xfrm>
          <a:prstGeom prst="rect">
            <a:avLst/>
          </a:prstGeom>
          <a:noFill/>
        </p:spPr>
      </p:pic>
      <p:pic>
        <p:nvPicPr>
          <p:cNvPr id="9219" name="Picture 3" descr="F:\DCIM\100PHOTO\SAM_2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816578" cy="53920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Позакласна робота</a:t>
            </a:r>
            <a:b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День рідної мови</a:t>
            </a:r>
            <a:endParaRPr lang="uk-UA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Содержимое 8" descr="SAM_02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851" y="1214422"/>
            <a:ext cx="4762533" cy="3571900"/>
          </a:xfrm>
        </p:spPr>
      </p:pic>
      <p:pic>
        <p:nvPicPr>
          <p:cNvPr id="10" name="Содержимое 9" descr="SAM_02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2914644"/>
            <a:ext cx="5257808" cy="3943356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Позакласна робота</a:t>
            </a:r>
            <a:b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День рідної мови</a:t>
            </a:r>
            <a:endParaRPr lang="uk-UA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D:\зустріч 2014\SAM_19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71810"/>
            <a:ext cx="4476781" cy="3357586"/>
          </a:xfrm>
          <a:prstGeom prst="rect">
            <a:avLst/>
          </a:prstGeom>
          <a:noFill/>
        </p:spPr>
      </p:pic>
      <p:pic>
        <p:nvPicPr>
          <p:cNvPr id="5124" name="Picture 4" descr="D:\зустріч 2014\SAM_19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7" y="1643050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Позакласна робота</a:t>
            </a:r>
            <a:endParaRPr lang="uk-UA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 descr="SAM_046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286676" cy="5465007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2286016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accent1">
                    <a:lumMod val="50000"/>
                  </a:schemeClr>
                </a:solidFill>
              </a:rPr>
              <a:t>Дякую</a:t>
            </a:r>
            <a:r>
              <a:rPr lang="uk-UA" sz="7200" dirty="0" smtClean="0"/>
              <a:t> </a:t>
            </a:r>
            <a:r>
              <a:rPr lang="uk-UA" sz="7200" b="1" dirty="0" smtClean="0">
                <a:solidFill>
                  <a:schemeClr val="accent1">
                    <a:lumMod val="50000"/>
                  </a:schemeClr>
                </a:solidFill>
              </a:rPr>
              <a:t>за увагу</a:t>
            </a:r>
            <a:endParaRPr lang="uk-UA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uk-UA" sz="4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Професійний літопис</a:t>
            </a:r>
            <a:endParaRPr lang="uk-UA" sz="4000" b="1" dirty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r>
              <a:rPr lang="uk-UA" sz="3200" b="1" dirty="0" smtClean="0"/>
              <a:t>Загальний педагогічний стаж:</a:t>
            </a:r>
          </a:p>
          <a:p>
            <a:pPr>
              <a:buNone/>
            </a:pPr>
            <a:r>
              <a:rPr lang="uk-UA" sz="3200" dirty="0" smtClean="0"/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15 років</a:t>
            </a:r>
          </a:p>
          <a:p>
            <a:r>
              <a:rPr lang="uk-UA" sz="3200" dirty="0" smtClean="0"/>
              <a:t> </a:t>
            </a:r>
            <a:r>
              <a:rPr lang="uk-UA" sz="3200" b="1" dirty="0" smtClean="0"/>
              <a:t>Стаж роботи на посаді вчителя української мови та літератури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15 років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3"/>
            <a:ext cx="4038600" cy="5072098"/>
          </a:xfrm>
        </p:spPr>
        <p:txBody>
          <a:bodyPr/>
          <a:lstStyle/>
          <a:p>
            <a:endParaRPr lang="uk-UA" sz="3200" b="1" dirty="0" smtClean="0"/>
          </a:p>
          <a:p>
            <a:r>
              <a:rPr lang="uk-UA" sz="3200" b="1" dirty="0" smtClean="0"/>
              <a:t>Стаж роботи на посаді класного керівника:</a:t>
            </a:r>
          </a:p>
          <a:p>
            <a:pPr>
              <a:buNone/>
            </a:pPr>
            <a:r>
              <a:rPr lang="uk-UA" sz="3600" dirty="0" smtClean="0"/>
              <a:t>    </a:t>
            </a:r>
            <a:r>
              <a:rPr lang="uk-UA" sz="3600" b="1" dirty="0" smtClean="0">
                <a:solidFill>
                  <a:srgbClr val="002060"/>
                </a:solidFill>
              </a:rPr>
              <a:t>9 років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</a:t>
            </a:r>
            <a:r>
              <a:rPr lang="uk-UA" sz="3200" b="1" dirty="0" smtClean="0"/>
              <a:t>Стаж роботи на посаді вчителя художньої культури</a:t>
            </a: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</a:rPr>
              <a:t>   </a:t>
            </a:r>
            <a:r>
              <a:rPr lang="uk-UA" sz="3600" b="1" dirty="0" smtClean="0">
                <a:solidFill>
                  <a:srgbClr val="002060"/>
                </a:solidFill>
              </a:rPr>
              <a:t>4 роки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Курси підвищення кваліфікації. Тематика випускних робіт 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uk-UA" sz="2800" b="1" dirty="0" smtClean="0"/>
              <a:t>2004</a:t>
            </a:r>
            <a:r>
              <a:rPr lang="uk-UA" sz="2800" dirty="0" smtClean="0"/>
              <a:t> 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- Формування комунікативних здібностей школярів на уроках української мови</a:t>
            </a:r>
          </a:p>
          <a:p>
            <a:r>
              <a:rPr lang="uk-UA" sz="2800" b="1" dirty="0" smtClean="0"/>
              <a:t>2004 </a:t>
            </a:r>
            <a:r>
              <a:rPr lang="uk-UA" sz="2800" dirty="0" smtClean="0"/>
              <a:t>–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Сучасні підходи до аналізу уроку (резерв керівних кадрів)</a:t>
            </a:r>
          </a:p>
          <a:p>
            <a:r>
              <a:rPr lang="uk-UA" sz="2800" b="1" dirty="0" smtClean="0"/>
              <a:t>2008</a:t>
            </a:r>
            <a:r>
              <a:rPr lang="uk-UA" sz="2800" dirty="0" smtClean="0"/>
              <a:t> –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Організація самостійної пізнавальної діяльності учнів на уроках української мови в умовах проектного навчання</a:t>
            </a:r>
          </a:p>
          <a:p>
            <a:r>
              <a:rPr lang="uk-UA" sz="2800" b="1" dirty="0" smtClean="0"/>
              <a:t>2012 </a:t>
            </a:r>
            <a:r>
              <a:rPr lang="uk-UA" sz="2800" dirty="0" smtClean="0"/>
              <a:t>–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Модернізм – система художніх цінностей кінця ХІХ – початку ХХ століття (художня культура) </a:t>
            </a:r>
            <a:endParaRPr lang="uk-UA" sz="2800" dirty="0" smtClean="0"/>
          </a:p>
          <a:p>
            <a:r>
              <a:rPr lang="uk-UA" sz="2800" b="1" dirty="0" smtClean="0"/>
              <a:t>2013</a:t>
            </a:r>
            <a:r>
              <a:rPr lang="uk-UA" sz="2800" dirty="0" smtClean="0"/>
              <a:t> –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Застосування сучасних освітніх технологій для навчання української мови та літератури</a:t>
            </a:r>
          </a:p>
          <a:p>
            <a:endParaRPr lang="uk-UA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Творче кредо</a:t>
            </a:r>
            <a:endParaRPr lang="uk-UA" sz="4800" b="1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uk-UA" sz="4800" b="1" dirty="0" smtClean="0">
                <a:solidFill>
                  <a:schemeClr val="tx1">
                    <a:lumMod val="50000"/>
                  </a:schemeClr>
                </a:solidFill>
              </a:rPr>
              <a:t>        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</a:rPr>
              <a:t>Освіта – найвеличніше із усіх земних благ. Але тільки тоді, коли вона найвищої якості </a:t>
            </a:r>
          </a:p>
          <a:p>
            <a:pPr>
              <a:buNone/>
            </a:pP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Р. Кіплінг</a:t>
            </a:r>
            <a:endParaRPr lang="uk-UA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Точка зору</a:t>
            </a:r>
            <a:endParaRPr lang="uk-UA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4983179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Формування особистості та її становлення відбувається в процесі навчання за дотримання певних умов: створення позитивного настрою для навчання; відчуття “ рівного серед рівних ”; забезпечення позитивної атмосфери в колективі для досягнення спільної мети; можливість вільно висловити свою думку і вислухати свого товариша; учитель – не засіб “ похвали і покарання ”, а – друг, порадник, старший товариш.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000" b="1" dirty="0" smtClean="0">
              <a:solidFill>
                <a:srgbClr val="00206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Основні напрямки роботи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6893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1. Упровадження нових форм  і методів роботи.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 2. Створення умов для всебічного розвитку  дитини.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 3. Розвиток індивідуальних  здібностей дитини.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 4. Самоосвіта та поширення власного педагогічного досвіду.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5. Робота в районній творчій групі.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6. Робота над індивідуальною науково – методичною проблемою. 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7. Виховна діяльність.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8. Позаурочна діяльність: підготовка учнів до мовно – літературних конкурсів, олімпіад; підготовка і проведення свят, вікторин, конкурсів.</a:t>
            </a:r>
          </a:p>
          <a:p>
            <a:pPr>
              <a:buNone/>
            </a:pPr>
            <a:endParaRPr lang="uk-UA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/>
          <a:lstStyle/>
          <a:p>
            <a:r>
              <a:rPr lang="uk-UA" sz="4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Нагорода</a:t>
            </a:r>
            <a:endParaRPr lang="uk-UA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14356"/>
            <a:ext cx="4000496" cy="5411807"/>
          </a:xfrm>
        </p:spPr>
        <p:txBody>
          <a:bodyPr/>
          <a:lstStyle/>
          <a:p>
            <a:r>
              <a:rPr lang="uk-UA" sz="3200" b="1" dirty="0" smtClean="0"/>
              <a:t>Грамота Рівненського обласного управління освіти і науки за сумлінну працю, високий професіоналізм, вагомий особистий внесок  у розвиток освіти Рівненщини,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2011 рік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D:\блог\Досягнення\грамоти\грамота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66823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Методична робота, 2013 – 2014 н. р.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554683"/>
          </a:xfrm>
        </p:spPr>
        <p:txBody>
          <a:bodyPr/>
          <a:lstStyle/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Участь у фестивалі вчителів художньої культури: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презентація досвіду роботи над індивідуальною науково – методичною проблемою.</a:t>
            </a: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Участь у фестивалі вчителів української мови та літератури: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урок української літератури в 7 класі, презентація досвіду роботи над індивідуальною науково – методичною проблемою, представлення навчального посібника.</a:t>
            </a: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Участь у науково – практичній конференції, присвяченій 200 – річчю від дня народження Т. Шевченка: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виступ на тему 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     “ Гендерне виховання на уроках української літератури на прикладі творчості  Т. Шевченка ”.</a:t>
            </a: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Участь в ярмарці педагогічних ідей: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 представлення навчального посібника “ Використання графічних організаторів на уроках української літератури як засіб формування в учнів діяльнісних умінь ”</a:t>
            </a:r>
            <a:endParaRPr lang="uk-U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763</TotalTime>
  <Words>934</Words>
  <Application>Microsoft Office PowerPoint</Application>
  <PresentationFormat>Экран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шаблон</vt:lpstr>
      <vt:lpstr>Портфоліо  вчителя української мови та літератури Старорафалівської  ЗОШ І – ІІІ ступенів  Гайдиш  Оксани Михайлівни</vt:lpstr>
      <vt:lpstr>Візитівка</vt:lpstr>
      <vt:lpstr>Професійний літопис</vt:lpstr>
      <vt:lpstr>Курси підвищення кваліфікації. Тематика випускних робіт </vt:lpstr>
      <vt:lpstr>Творче кредо</vt:lpstr>
      <vt:lpstr>Точка зору</vt:lpstr>
      <vt:lpstr>Основні напрямки роботи</vt:lpstr>
      <vt:lpstr>Нагорода</vt:lpstr>
      <vt:lpstr>Методична робота, 2013 – 2014 н. р.</vt:lpstr>
      <vt:lpstr>Види робіт на різних етапах  особистісно зорієнтованого уроку</vt:lpstr>
      <vt:lpstr>Результати роботи</vt:lpstr>
      <vt:lpstr>Результати роботи</vt:lpstr>
      <vt:lpstr>Науково – методична  робота</vt:lpstr>
      <vt:lpstr>Індивідуальна науково – методична проблема</vt:lpstr>
      <vt:lpstr>Виховна діяльність</vt:lpstr>
      <vt:lpstr>Правила роботи з вихованцями</vt:lpstr>
      <vt:lpstr>Робота з батьками</vt:lpstr>
      <vt:lpstr>Мої вихованці. 7 клас</vt:lpstr>
      <vt:lpstr>Мої вихованці</vt:lpstr>
      <vt:lpstr>Мої вихованці </vt:lpstr>
      <vt:lpstr>Позакласна робота</vt:lpstr>
      <vt:lpstr>Позакласна  робота Провісник долі України</vt:lpstr>
      <vt:lpstr>Позакласна робота День рідної мови</vt:lpstr>
      <vt:lpstr>Позакласна робота День рідної мови</vt:lpstr>
      <vt:lpstr>Позакласна робота</vt:lpstr>
      <vt:lpstr>Дякую за увагу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художньої культури Старорафалівської ЗОШ І – ІІІ ступенів Гайдиш Оксани Ми</dc:title>
  <dc:creator>Оксана Михайлівна</dc:creator>
  <cp:lastModifiedBy>Sky123.Org</cp:lastModifiedBy>
  <cp:revision>86</cp:revision>
  <dcterms:created xsi:type="dcterms:W3CDTF">2014-01-17T19:45:12Z</dcterms:created>
  <dcterms:modified xsi:type="dcterms:W3CDTF">2015-01-16T08:56:27Z</dcterms:modified>
</cp:coreProperties>
</file>