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8" r:id="rId13"/>
    <p:sldId id="267" r:id="rId14"/>
    <p:sldId id="306" r:id="rId15"/>
    <p:sldId id="307" r:id="rId16"/>
    <p:sldId id="309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326" r:id="rId26"/>
    <p:sldId id="279" r:id="rId27"/>
    <p:sldId id="280" r:id="rId28"/>
    <p:sldId id="281" r:id="rId29"/>
    <p:sldId id="282" r:id="rId30"/>
    <p:sldId id="283" r:id="rId31"/>
    <p:sldId id="310" r:id="rId32"/>
    <p:sldId id="314" r:id="rId33"/>
    <p:sldId id="318" r:id="rId34"/>
    <p:sldId id="320" r:id="rId35"/>
    <p:sldId id="319" r:id="rId36"/>
    <p:sldId id="315" r:id="rId37"/>
    <p:sldId id="316" r:id="rId38"/>
    <p:sldId id="317" r:id="rId39"/>
    <p:sldId id="321" r:id="rId40"/>
    <p:sldId id="322" r:id="rId41"/>
    <p:sldId id="325" r:id="rId42"/>
    <p:sldId id="312" r:id="rId43"/>
    <p:sldId id="323" r:id="rId44"/>
    <p:sldId id="324" r:id="rId45"/>
    <p:sldId id="313" r:id="rId46"/>
    <p:sldId id="311" r:id="rId47"/>
    <p:sldId id="284" r:id="rId48"/>
    <p:sldId id="286" r:id="rId49"/>
    <p:sldId id="287" r:id="rId50"/>
    <p:sldId id="288" r:id="rId51"/>
    <p:sldId id="28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61D5-11C3-48BC-8D9C-1A11D83907B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8CD8-09C3-46D5-B1AB-3C47CD942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ANTIMUSCARINIC DRUGS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(M-CHOLINOLYTICS/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  MUSCARINIC  RECEPTORS  ANTAGONISTS)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6)VESSELS</a:t>
            </a:r>
          </a:p>
          <a:p>
            <a:pPr>
              <a:buNone/>
            </a:pPr>
            <a:r>
              <a:rPr lang="en-US" dirty="0" smtClean="0"/>
              <a:t>-block of </a:t>
            </a:r>
            <a:r>
              <a:rPr lang="en-US" dirty="0" err="1" smtClean="0"/>
              <a:t>muscarinic</a:t>
            </a:r>
            <a:r>
              <a:rPr lang="en-US" dirty="0" smtClean="0"/>
              <a:t> </a:t>
            </a:r>
            <a:r>
              <a:rPr lang="en-US" dirty="0" err="1" smtClean="0"/>
              <a:t>vasodilation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7)EXOCRINE GLANDS</a:t>
            </a:r>
          </a:p>
          <a:p>
            <a:pPr>
              <a:buNone/>
            </a:pPr>
            <a:r>
              <a:rPr lang="en-US" dirty="0" smtClean="0"/>
              <a:t>-marked reduction of salivation;</a:t>
            </a:r>
          </a:p>
          <a:p>
            <a:pPr>
              <a:buNone/>
            </a:pPr>
            <a:r>
              <a:rPr lang="en-US" dirty="0" smtClean="0"/>
              <a:t>-moderate reduction of </a:t>
            </a:r>
            <a:r>
              <a:rPr lang="en-US" dirty="0" err="1" smtClean="0"/>
              <a:t>lacrimation</a:t>
            </a:r>
            <a:r>
              <a:rPr lang="en-US" dirty="0" smtClean="0"/>
              <a:t>, sweating</a:t>
            </a:r>
          </a:p>
          <a:p>
            <a:pPr>
              <a:buNone/>
            </a:pPr>
            <a:r>
              <a:rPr lang="en-US" dirty="0" smtClean="0"/>
              <a:t>(M</a:t>
            </a:r>
            <a:r>
              <a:rPr lang="en-US" baseline="-25000" dirty="0" smtClean="0"/>
              <a:t>3</a:t>
            </a:r>
            <a:r>
              <a:rPr lang="en-US" dirty="0" smtClean="0"/>
              <a:t> blockade)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8) CNS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-Majority of the central actions are due to blockade of </a:t>
            </a:r>
            <a:r>
              <a:rPr lang="en-US" dirty="0" err="1" smtClean="0"/>
              <a:t>muscarinic</a:t>
            </a:r>
            <a:r>
              <a:rPr lang="en-US" dirty="0" smtClean="0"/>
              <a:t> receptors in the brain , but some actions may have a different bases.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Atropine</a:t>
            </a:r>
            <a:r>
              <a:rPr lang="en-US" dirty="0" smtClean="0"/>
              <a:t> has an overall </a:t>
            </a:r>
            <a:r>
              <a:rPr lang="en-US" b="1" dirty="0" smtClean="0"/>
              <a:t>CNS stimulant </a:t>
            </a:r>
            <a:r>
              <a:rPr lang="en-US" b="1" dirty="0" err="1" smtClean="0"/>
              <a:t>action.</a:t>
            </a:r>
            <a:r>
              <a:rPr lang="en-US" dirty="0" err="1" smtClean="0"/>
              <a:t>These</a:t>
            </a:r>
            <a:r>
              <a:rPr lang="en-US" b="1" dirty="0" smtClean="0"/>
              <a:t> </a:t>
            </a:r>
            <a:r>
              <a:rPr lang="en-US" dirty="0" smtClean="0"/>
              <a:t>effects are not appreciable at low doses which produce peripheral effects because of restricted entry into the brain.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 smtClean="0"/>
              <a:t>Hyoscine</a:t>
            </a:r>
            <a:r>
              <a:rPr lang="en-US" dirty="0" smtClean="0"/>
              <a:t> produces depressant central effects even at low doses.</a:t>
            </a:r>
          </a:p>
          <a:p>
            <a:pPr>
              <a:buNone/>
            </a:pPr>
            <a:r>
              <a:rPr lang="en-US" dirty="0" smtClean="0"/>
              <a:t>-atropine stimulates many </a:t>
            </a:r>
            <a:r>
              <a:rPr lang="en-US" dirty="0" err="1" smtClean="0"/>
              <a:t>medullary</a:t>
            </a:r>
            <a:r>
              <a:rPr lang="en-US" dirty="0" smtClean="0"/>
              <a:t> </a:t>
            </a:r>
            <a:r>
              <a:rPr lang="en-US" dirty="0" err="1" smtClean="0"/>
              <a:t>centers:vagal</a:t>
            </a:r>
            <a:r>
              <a:rPr lang="en-US" dirty="0" smtClean="0"/>
              <a:t>, respiratory, vasomotor.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 smtClean="0"/>
              <a:t>antimotion</a:t>
            </a:r>
            <a:r>
              <a:rPr lang="en-US" b="1" dirty="0" smtClean="0"/>
              <a:t> sickness </a:t>
            </a:r>
            <a:r>
              <a:rPr lang="en-US" dirty="0" smtClean="0"/>
              <a:t>action by depressing vestibular </a:t>
            </a:r>
            <a:r>
              <a:rPr lang="en-US" dirty="0" err="1" smtClean="0"/>
              <a:t>excitation;probably</a:t>
            </a:r>
            <a:r>
              <a:rPr lang="en-US" dirty="0" smtClean="0"/>
              <a:t> there it is a cholinergic link in the vestibular pathway or it is exerted at the cortical level.</a:t>
            </a:r>
          </a:p>
          <a:p>
            <a:pPr>
              <a:buNone/>
            </a:pPr>
            <a:r>
              <a:rPr lang="en-US" dirty="0" smtClean="0"/>
              <a:t> -</a:t>
            </a:r>
            <a:r>
              <a:rPr lang="en-US" b="1" dirty="0" err="1" smtClean="0"/>
              <a:t>antiparkinson</a:t>
            </a:r>
            <a:r>
              <a:rPr lang="en-US" b="1" dirty="0" smtClean="0"/>
              <a:t> effect </a:t>
            </a:r>
            <a:r>
              <a:rPr lang="en-US" dirty="0" smtClean="0"/>
              <a:t>by blocking the relative cholinergic </a:t>
            </a:r>
            <a:r>
              <a:rPr lang="en-US" dirty="0" err="1" smtClean="0"/>
              <a:t>overactivity</a:t>
            </a:r>
            <a:r>
              <a:rPr lang="en-US" dirty="0" smtClean="0"/>
              <a:t> in basal ganglia.</a:t>
            </a:r>
          </a:p>
          <a:p>
            <a:pPr>
              <a:buNone/>
            </a:pPr>
            <a:r>
              <a:rPr lang="en-US" dirty="0" smtClean="0"/>
              <a:t>-high doses →cortical excitation, disorientation, hallucinations , delirium, </a:t>
            </a:r>
            <a:r>
              <a:rPr lang="en-US" dirty="0" err="1" smtClean="0"/>
              <a:t>respirtory</a:t>
            </a:r>
            <a:r>
              <a:rPr lang="en-US" dirty="0" smtClean="0"/>
              <a:t> depression and coma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>
                <a:solidFill>
                  <a:srgbClr val="FF0000"/>
                </a:solidFill>
              </a:rPr>
              <a:t>Clinical uses ( atropine and atropine substitutes)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ATROPINE: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It  is an alkaloid found in </a:t>
            </a:r>
            <a:r>
              <a:rPr lang="en-US" b="1" dirty="0" err="1" smtClean="0"/>
              <a:t>Atropa</a:t>
            </a:r>
            <a:r>
              <a:rPr lang="en-US" b="1" dirty="0" smtClean="0"/>
              <a:t> belladonna </a:t>
            </a:r>
            <a:r>
              <a:rPr lang="en-US" dirty="0" smtClean="0"/>
              <a:t>(</a:t>
            </a:r>
            <a:r>
              <a:rPr lang="en-US" dirty="0" err="1" smtClean="0"/>
              <a:t>dedly</a:t>
            </a:r>
            <a:r>
              <a:rPr lang="en-US" dirty="0" smtClean="0"/>
              <a:t> nightshade) and in many other plants: </a:t>
            </a:r>
            <a:r>
              <a:rPr lang="en-US" dirty="0" err="1" smtClean="0"/>
              <a:t>Datura</a:t>
            </a:r>
            <a:r>
              <a:rPr lang="en-US" dirty="0" smtClean="0"/>
              <a:t> </a:t>
            </a:r>
            <a:r>
              <a:rPr lang="en-US" dirty="0" err="1" smtClean="0"/>
              <a:t>stramonium</a:t>
            </a:r>
            <a:r>
              <a:rPr lang="en-US" dirty="0" smtClean="0"/>
              <a:t> (Jamestown weed) or thorn </a:t>
            </a:r>
            <a:r>
              <a:rPr lang="en-US" dirty="0" err="1" smtClean="0"/>
              <a:t>aple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C:\Users\zet\Pictures\ATROPA BELLADON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1999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C:\Users\zet\Pictures\ATROPA BELLADONA 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029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-It  is a nonselective </a:t>
            </a:r>
            <a:r>
              <a:rPr lang="en-US" dirty="0" err="1" smtClean="0"/>
              <a:t>muscarinic</a:t>
            </a:r>
            <a:r>
              <a:rPr lang="en-US" dirty="0" smtClean="0"/>
              <a:t> blocker.</a:t>
            </a:r>
          </a:p>
          <a:p>
            <a:pPr>
              <a:buNone/>
            </a:pPr>
            <a:r>
              <a:rPr lang="en-US" dirty="0" smtClean="0"/>
              <a:t>-It  is rapidly absorbed from gastrointestinal </a:t>
            </a:r>
            <a:r>
              <a:rPr lang="en-US" dirty="0" err="1" smtClean="0"/>
              <a:t>tract.It</a:t>
            </a:r>
            <a:r>
              <a:rPr lang="en-US" dirty="0" smtClean="0"/>
              <a:t> is relatively lipid-soluble and readily crosses membranes barrier and applied to eyes freely penetrates </a:t>
            </a:r>
            <a:r>
              <a:rPr lang="en-US" dirty="0" err="1" smtClean="0"/>
              <a:t>cornea.It</a:t>
            </a:r>
            <a:r>
              <a:rPr lang="en-US" dirty="0" smtClean="0"/>
              <a:t> is well distributed into tissues including CNS. About 50% of atropine is metabolized in liver and rest is excreted unchanged in urine.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uses: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-in ophthalmology </a:t>
            </a:r>
            <a:r>
              <a:rPr lang="en-US" dirty="0" smtClean="0"/>
              <a:t>to dilate pupil and to paralyze accommodation (duration of action &gt; 72 hours): for diagnostic purpose (for testing error of refraction or in </a:t>
            </a:r>
            <a:r>
              <a:rPr lang="en-US" dirty="0" err="1" smtClean="0"/>
              <a:t>fundoscopy</a:t>
            </a:r>
            <a:r>
              <a:rPr lang="en-US" dirty="0" smtClean="0"/>
              <a:t>) and in the treatment of </a:t>
            </a:r>
            <a:r>
              <a:rPr lang="en-US" dirty="0" err="1" smtClean="0"/>
              <a:t>iritis</a:t>
            </a:r>
            <a:r>
              <a:rPr lang="en-US" dirty="0" smtClean="0"/>
              <a:t>, </a:t>
            </a:r>
            <a:r>
              <a:rPr lang="en-US" dirty="0" err="1" smtClean="0"/>
              <a:t>iridocyclitis</a:t>
            </a:r>
            <a:r>
              <a:rPr lang="en-US" dirty="0" smtClean="0"/>
              <a:t>, </a:t>
            </a:r>
            <a:r>
              <a:rPr lang="en-US" dirty="0" err="1" smtClean="0"/>
              <a:t>choroiditis</a:t>
            </a:r>
            <a:r>
              <a:rPr lang="en-US" dirty="0" smtClean="0"/>
              <a:t>, </a:t>
            </a:r>
            <a:r>
              <a:rPr lang="en-US" dirty="0" err="1" smtClean="0"/>
              <a:t>keratitis</a:t>
            </a:r>
            <a:r>
              <a:rPr lang="en-US" dirty="0" smtClean="0"/>
              <a:t>, corneal ulcer</a:t>
            </a:r>
          </a:p>
          <a:p>
            <a:pPr>
              <a:buNone/>
            </a:pPr>
            <a:r>
              <a:rPr lang="en-US" dirty="0" smtClean="0"/>
              <a:t>	-Atropine is a potent </a:t>
            </a:r>
            <a:r>
              <a:rPr lang="en-US" dirty="0" err="1" smtClean="0"/>
              <a:t>mydriatic</a:t>
            </a:r>
            <a:r>
              <a:rPr lang="en-US" dirty="0" smtClean="0"/>
              <a:t> but its </a:t>
            </a:r>
            <a:r>
              <a:rPr lang="en-US" b="1" dirty="0" smtClean="0"/>
              <a:t>slow and long lasting action </a:t>
            </a:r>
            <a:r>
              <a:rPr lang="en-US" dirty="0" smtClean="0"/>
              <a:t>is undesirable for refraction testing. Though the pupil dilates in 30-40 min. , </a:t>
            </a:r>
            <a:r>
              <a:rPr lang="en-US" dirty="0" err="1" smtClean="0"/>
              <a:t>cycloplegia</a:t>
            </a:r>
            <a:r>
              <a:rPr lang="en-US" dirty="0" smtClean="0"/>
              <a:t> takes1-3 hours and the subject is visually handicapped for about 1 week ( !The substitutes attempt to overcome these difficulties)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parenteral</a:t>
            </a:r>
            <a:r>
              <a:rPr lang="en-US" dirty="0" smtClean="0"/>
              <a:t> atropine is used </a:t>
            </a:r>
            <a:r>
              <a:rPr lang="en-US" b="1" dirty="0" smtClean="0"/>
              <a:t>to reduce airway secretions </a:t>
            </a:r>
            <a:r>
              <a:rPr lang="en-US" dirty="0" smtClean="0"/>
              <a:t>during general anesthesia(in surgery);</a:t>
            </a:r>
          </a:p>
          <a:p>
            <a:pPr>
              <a:buNone/>
            </a:pPr>
            <a:r>
              <a:rPr lang="en-US" dirty="0" smtClean="0"/>
              <a:t>- atropine is useful </a:t>
            </a:r>
            <a:r>
              <a:rPr lang="en-US" b="1" dirty="0" smtClean="0"/>
              <a:t>in counteracting </a:t>
            </a:r>
            <a:r>
              <a:rPr lang="en-US" b="1" dirty="0" err="1" smtClean="0"/>
              <a:t>bradycardia</a:t>
            </a:r>
            <a:r>
              <a:rPr lang="en-US" b="1" dirty="0" smtClean="0"/>
              <a:t> and partial heart block</a:t>
            </a:r>
            <a:r>
              <a:rPr lang="en-US" dirty="0" smtClean="0"/>
              <a:t> in selected patients where increased </a:t>
            </a:r>
            <a:r>
              <a:rPr lang="en-US" dirty="0" err="1" smtClean="0"/>
              <a:t>vagal</a:t>
            </a:r>
            <a:r>
              <a:rPr lang="en-US" dirty="0" smtClean="0"/>
              <a:t> tone is responsible, e.g. is some cases of myocardial infarction, digitalis toxicity.</a:t>
            </a:r>
          </a:p>
          <a:p>
            <a:pPr>
              <a:buNone/>
            </a:pPr>
            <a:r>
              <a:rPr lang="en-US" dirty="0" smtClean="0"/>
              <a:t>-in </a:t>
            </a:r>
            <a:r>
              <a:rPr lang="en-US" b="1" dirty="0" smtClean="0"/>
              <a:t>peptic ulcer </a:t>
            </a:r>
            <a:r>
              <a:rPr lang="en-US" dirty="0" smtClean="0"/>
              <a:t>disease to reduce secretion.</a:t>
            </a:r>
          </a:p>
          <a:p>
            <a:pPr>
              <a:buNone/>
            </a:pPr>
            <a:r>
              <a:rPr lang="en-US" dirty="0" smtClean="0"/>
              <a:t>-treatment of </a:t>
            </a:r>
            <a:r>
              <a:rPr lang="en-US" b="1" dirty="0" err="1" smtClean="0"/>
              <a:t>overdosages</a:t>
            </a:r>
            <a:r>
              <a:rPr lang="en-US" dirty="0" smtClean="0"/>
              <a:t> with irreversible </a:t>
            </a:r>
            <a:r>
              <a:rPr lang="en-US" dirty="0" err="1" smtClean="0"/>
              <a:t>ChE</a:t>
            </a:r>
            <a:r>
              <a:rPr lang="en-US" dirty="0" smtClean="0"/>
              <a:t> inhibitors, intoxications with mushrooms.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SCOPOLAMINE:</a:t>
            </a:r>
          </a:p>
          <a:p>
            <a:pPr>
              <a:buNone/>
            </a:pPr>
            <a:r>
              <a:rPr lang="en-US" dirty="0" smtClean="0"/>
              <a:t>-it is an alkaloid from </a:t>
            </a:r>
            <a:r>
              <a:rPr lang="en-US" dirty="0" err="1" smtClean="0"/>
              <a:t>Hyoscyamys</a:t>
            </a:r>
            <a:r>
              <a:rPr lang="en-US" dirty="0" smtClean="0"/>
              <a:t> </a:t>
            </a:r>
            <a:r>
              <a:rPr lang="en-US" dirty="0" err="1" smtClean="0"/>
              <a:t>niger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-more potent on eye  and  </a:t>
            </a:r>
            <a:r>
              <a:rPr lang="en-US" dirty="0" err="1" smtClean="0"/>
              <a:t>secretory</a:t>
            </a:r>
            <a:r>
              <a:rPr lang="en-US" dirty="0" smtClean="0"/>
              <a:t> glands ;</a:t>
            </a:r>
          </a:p>
          <a:p>
            <a:pPr>
              <a:buNone/>
            </a:pPr>
            <a:r>
              <a:rPr lang="en-US" dirty="0" smtClean="0"/>
              <a:t>-it is  effective in  </a:t>
            </a:r>
            <a:r>
              <a:rPr lang="en-US" b="1" dirty="0" smtClean="0"/>
              <a:t>motion sickness </a:t>
            </a:r>
            <a:r>
              <a:rPr lang="en-US" dirty="0" smtClean="0"/>
              <a:t>(due to blockade of cholinergic sites located in the vestibular nucleus and reticular formation); it should be given </a:t>
            </a:r>
            <a:r>
              <a:rPr lang="en-US" dirty="0" err="1" smtClean="0"/>
              <a:t>prophylactically</a:t>
            </a:r>
            <a:r>
              <a:rPr lang="en-US" dirty="0" smtClean="0"/>
              <a:t> (orally) because administration after symptoms have set in is less effective ;</a:t>
            </a:r>
          </a:p>
          <a:p>
            <a:pPr>
              <a:buNone/>
            </a:pPr>
            <a:r>
              <a:rPr lang="en-US" dirty="0" smtClean="0"/>
              <a:t>!!! a </a:t>
            </a:r>
            <a:r>
              <a:rPr lang="en-US" dirty="0" err="1" smtClean="0"/>
              <a:t>transdermal</a:t>
            </a:r>
            <a:r>
              <a:rPr lang="en-US" dirty="0" smtClean="0"/>
              <a:t> preparation applied 4 hours before journey has been shown to protect for 3 days.</a:t>
            </a:r>
          </a:p>
          <a:p>
            <a:pPr>
              <a:buNone/>
            </a:pPr>
            <a:r>
              <a:rPr lang="en-US" dirty="0" smtClean="0"/>
              <a:t>-it also has been used to produce </a:t>
            </a:r>
            <a:r>
              <a:rPr lang="en-US" b="1" dirty="0" smtClean="0"/>
              <a:t>sedation and amnesia </a:t>
            </a:r>
            <a:r>
              <a:rPr lang="en-US" dirty="0" smtClean="0"/>
              <a:t>during </a:t>
            </a:r>
            <a:r>
              <a:rPr lang="en-US" dirty="0" err="1" smtClean="0"/>
              <a:t>labour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blockade of the actions of </a:t>
            </a:r>
            <a:r>
              <a:rPr lang="en-US" b="1" dirty="0" smtClean="0"/>
              <a:t>Ach /M-</a:t>
            </a:r>
            <a:r>
              <a:rPr lang="en-US" b="1" dirty="0" err="1" smtClean="0"/>
              <a:t>cholinomimetics</a:t>
            </a:r>
            <a:r>
              <a:rPr lang="en-US" dirty="0" smtClean="0"/>
              <a:t> on autonomic effectors and in CNS exerted through </a:t>
            </a:r>
            <a:r>
              <a:rPr lang="en-US" dirty="0" err="1" smtClean="0"/>
              <a:t>muscarinic</a:t>
            </a:r>
            <a:r>
              <a:rPr lang="en-US" dirty="0" smtClean="0"/>
              <a:t> (M) receptors. </a:t>
            </a:r>
          </a:p>
          <a:p>
            <a:pPr>
              <a:buFontTx/>
              <a:buChar char="-"/>
            </a:pPr>
            <a:r>
              <a:rPr lang="en-US" dirty="0" smtClean="0"/>
              <a:t>They act as </a:t>
            </a:r>
            <a:r>
              <a:rPr lang="en-US" b="1" dirty="0" smtClean="0"/>
              <a:t>competitive pharmacologic antagonists </a:t>
            </a:r>
            <a:r>
              <a:rPr lang="en-US" dirty="0" smtClean="0"/>
              <a:t>and their blocking effects can be overcome by increased c% of </a:t>
            </a:r>
            <a:r>
              <a:rPr lang="en-US" dirty="0" err="1" smtClean="0"/>
              <a:t>muscarinic</a:t>
            </a:r>
            <a:r>
              <a:rPr lang="en-US" dirty="0" smtClean="0"/>
              <a:t> agonists.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HOMATROPINE: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-It is used as </a:t>
            </a:r>
            <a:r>
              <a:rPr lang="en-US" b="1" dirty="0" err="1" smtClean="0"/>
              <a:t>mydriatic</a:t>
            </a:r>
            <a:r>
              <a:rPr lang="en-US" dirty="0" smtClean="0"/>
              <a:t> ; it is 10 times less potent than </a:t>
            </a:r>
            <a:r>
              <a:rPr lang="en-US" dirty="0" err="1" smtClean="0"/>
              <a:t>atropine.Instilled</a:t>
            </a:r>
            <a:r>
              <a:rPr lang="en-US" dirty="0" smtClean="0"/>
              <a:t> in eye it acts in 45-60 minutes, </a:t>
            </a:r>
            <a:r>
              <a:rPr lang="en-US" dirty="0" err="1" smtClean="0"/>
              <a:t>mydriasis</a:t>
            </a:r>
            <a:r>
              <a:rPr lang="en-US" dirty="0" smtClean="0"/>
              <a:t> lasts 1-3 days while accommodation recovers in 1-2 days.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ATROPINE METHONITRATE: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-It is an atropine </a:t>
            </a:r>
            <a:r>
              <a:rPr lang="en-US" dirty="0" err="1" smtClean="0"/>
              <a:t>substitute.Orally</a:t>
            </a:r>
            <a:r>
              <a:rPr lang="en-US" dirty="0" smtClean="0"/>
              <a:t> or </a:t>
            </a:r>
            <a:r>
              <a:rPr lang="en-US" dirty="0" err="1" smtClean="0"/>
              <a:t>i.m</a:t>
            </a:r>
            <a:r>
              <a:rPr lang="en-US" dirty="0" smtClean="0"/>
              <a:t>. is used for </a:t>
            </a:r>
            <a:r>
              <a:rPr lang="en-US" b="1" dirty="0" smtClean="0"/>
              <a:t>abdominal </a:t>
            </a:r>
            <a:r>
              <a:rPr lang="en-US" b="1" dirty="0" err="1" smtClean="0"/>
              <a:t>colics</a:t>
            </a:r>
            <a:r>
              <a:rPr lang="en-US" b="1" dirty="0" smtClean="0"/>
              <a:t> and hyperacidity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-As an aerosol it is used </a:t>
            </a:r>
            <a:r>
              <a:rPr lang="en-US" b="1" dirty="0" smtClean="0"/>
              <a:t>in bronchial asthma and asthmatic bronchitis.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IPRATROPIUM BROMIDE: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-It acts selectively on bronchial muscle and causes </a:t>
            </a:r>
            <a:r>
              <a:rPr lang="en-US" b="1" dirty="0" err="1" smtClean="0"/>
              <a:t>bronchodilation</a:t>
            </a:r>
            <a:r>
              <a:rPr lang="en-US" dirty="0" smtClean="0"/>
              <a:t> and it is effective in chronic obstructive pulmonary disease and in bronchial </a:t>
            </a:r>
            <a:r>
              <a:rPr lang="en-US" dirty="0" err="1" smtClean="0"/>
              <a:t>asthma.It</a:t>
            </a:r>
            <a:r>
              <a:rPr lang="en-US" dirty="0" smtClean="0"/>
              <a:t> is used as </a:t>
            </a:r>
            <a:r>
              <a:rPr lang="en-US" dirty="0" err="1" smtClean="0"/>
              <a:t>aerosol.It</a:t>
            </a:r>
            <a:r>
              <a:rPr lang="en-US" dirty="0" smtClean="0"/>
              <a:t> is also used to control </a:t>
            </a:r>
            <a:r>
              <a:rPr lang="en-US" dirty="0" err="1" smtClean="0"/>
              <a:t>rhinorrhoea</a:t>
            </a:r>
            <a:r>
              <a:rPr lang="en-US" dirty="0" smtClean="0"/>
              <a:t> in perennial rhinitis and common cold.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TIOTROPIUM BROMIDE</a:t>
            </a:r>
            <a:r>
              <a:rPr lang="en-US" b="1" dirty="0" smtClean="0"/>
              <a:t>:-</a:t>
            </a:r>
            <a:r>
              <a:rPr lang="en-US" dirty="0" smtClean="0"/>
              <a:t>is a recently developed congener of </a:t>
            </a:r>
            <a:r>
              <a:rPr lang="en-US" dirty="0" err="1" smtClean="0"/>
              <a:t>ipratropium</a:t>
            </a:r>
            <a:r>
              <a:rPr lang="en-US" dirty="0" smtClean="0"/>
              <a:t> bromide which binds very tightly to bronchial M</a:t>
            </a:r>
            <a:r>
              <a:rPr lang="en-US" baseline="-25000" dirty="0" smtClean="0"/>
              <a:t>1</a:t>
            </a:r>
            <a:r>
              <a:rPr lang="en-US" dirty="0" smtClean="0"/>
              <a:t>/ M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muscarinic</a:t>
            </a:r>
            <a:r>
              <a:rPr lang="en-US" dirty="0" smtClean="0"/>
              <a:t> receptors producing </a:t>
            </a:r>
            <a:r>
              <a:rPr lang="en-US" b="1" dirty="0" smtClean="0"/>
              <a:t>long lasting </a:t>
            </a:r>
            <a:r>
              <a:rPr lang="en-US" b="1" dirty="0" err="1" smtClean="0"/>
              <a:t>bronchodilation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CYCLOPENTOLATE: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-it is used as a  </a:t>
            </a:r>
            <a:r>
              <a:rPr lang="en-US" b="1" dirty="0" err="1" smtClean="0"/>
              <a:t>mydriatic</a:t>
            </a:r>
            <a:r>
              <a:rPr lang="en-US" b="1" dirty="0" smtClean="0"/>
              <a:t> agent</a:t>
            </a:r>
            <a:r>
              <a:rPr lang="en-US" dirty="0" smtClean="0"/>
              <a:t>; it is potent and rapidly acting: </a:t>
            </a:r>
            <a:r>
              <a:rPr lang="en-US" dirty="0" err="1" smtClean="0"/>
              <a:t>mydriasis</a:t>
            </a:r>
            <a:r>
              <a:rPr lang="en-US" dirty="0" smtClean="0"/>
              <a:t> and </a:t>
            </a:r>
            <a:r>
              <a:rPr lang="en-US" dirty="0" err="1" smtClean="0"/>
              <a:t>cycloplegia</a:t>
            </a:r>
            <a:r>
              <a:rPr lang="en-US" dirty="0" smtClean="0"/>
              <a:t> occur </a:t>
            </a:r>
            <a:r>
              <a:rPr lang="en-US" b="1" dirty="0" smtClean="0"/>
              <a:t>in 30-60 minutes and last about 1 day</a:t>
            </a:r>
            <a:r>
              <a:rPr lang="en-US" dirty="0" smtClean="0"/>
              <a:t>. It is used for refraction testing and in the treatment of </a:t>
            </a:r>
            <a:r>
              <a:rPr lang="en-US" dirty="0" err="1" smtClean="0"/>
              <a:t>iritis</a:t>
            </a:r>
            <a:r>
              <a:rPr lang="en-US" dirty="0" smtClean="0"/>
              <a:t> and </a:t>
            </a:r>
            <a:r>
              <a:rPr lang="en-US" dirty="0" err="1" smtClean="0"/>
              <a:t>uveitis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TROPICAMIDE: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-It has the </a:t>
            </a:r>
            <a:r>
              <a:rPr lang="en-US" b="1" dirty="0" smtClean="0"/>
              <a:t>quickest (20-40 min) and briefest (3-6 hours) </a:t>
            </a:r>
            <a:r>
              <a:rPr lang="en-US" b="1" dirty="0" err="1" smtClean="0"/>
              <a:t>mydriatic</a:t>
            </a:r>
            <a:r>
              <a:rPr lang="en-US" b="1" dirty="0" smtClean="0"/>
              <a:t> </a:t>
            </a:r>
            <a:r>
              <a:rPr lang="en-US" b="1" dirty="0" err="1" smtClean="0"/>
              <a:t>action</a:t>
            </a:r>
            <a:r>
              <a:rPr lang="en-US" dirty="0" err="1" smtClean="0"/>
              <a:t>.It</a:t>
            </a:r>
            <a:r>
              <a:rPr lang="en-US" dirty="0" smtClean="0"/>
              <a:t> is used for refraction testing in adults and as a short acting </a:t>
            </a:r>
            <a:r>
              <a:rPr lang="en-US" dirty="0" err="1" smtClean="0"/>
              <a:t>mydriatic</a:t>
            </a:r>
            <a:r>
              <a:rPr lang="en-US" dirty="0" smtClean="0"/>
              <a:t> for </a:t>
            </a:r>
            <a:r>
              <a:rPr lang="en-US" dirty="0" err="1" smtClean="0"/>
              <a:t>fundoscopy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TELENZEPINE:</a:t>
            </a:r>
            <a:endParaRPr lang="en-US" sz="3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300" dirty="0" smtClean="0"/>
              <a:t>-similar to </a:t>
            </a:r>
            <a:r>
              <a:rPr lang="en-US" sz="3300" dirty="0" err="1" smtClean="0"/>
              <a:t>pirenzepine</a:t>
            </a:r>
            <a:r>
              <a:rPr lang="en-US" sz="3300" dirty="0" smtClean="0"/>
              <a:t>, more potent.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OXYBUTYNIN:</a:t>
            </a:r>
            <a:endParaRPr lang="en-US" sz="3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300" dirty="0" smtClean="0"/>
              <a:t>-it is a recently introduced </a:t>
            </a:r>
            <a:r>
              <a:rPr lang="en-US" sz="3300" dirty="0" err="1" smtClean="0"/>
              <a:t>antimuscarinic</a:t>
            </a:r>
            <a:r>
              <a:rPr lang="en-US" sz="3300" dirty="0" smtClean="0"/>
              <a:t> agent;</a:t>
            </a:r>
          </a:p>
          <a:p>
            <a:pPr>
              <a:buNone/>
            </a:pPr>
            <a:r>
              <a:rPr lang="en-US" sz="3300" dirty="0" smtClean="0"/>
              <a:t>-it has high affinity for receptors in urinary bladder and salivary glands with additional smooth muscle relaxant and local anesthetic properties;</a:t>
            </a:r>
          </a:p>
          <a:p>
            <a:pPr>
              <a:buNone/>
            </a:pPr>
            <a:r>
              <a:rPr lang="en-US" sz="3300" dirty="0" smtClean="0"/>
              <a:t>-it is relatively selective for M</a:t>
            </a:r>
            <a:r>
              <a:rPr lang="en-US" sz="3300" baseline="-25000" dirty="0" smtClean="0"/>
              <a:t>1</a:t>
            </a:r>
            <a:r>
              <a:rPr lang="en-US" sz="3300" dirty="0" smtClean="0"/>
              <a:t>/M</a:t>
            </a:r>
            <a:r>
              <a:rPr lang="en-US" sz="3300" baseline="-25000" dirty="0" smtClean="0"/>
              <a:t>3</a:t>
            </a:r>
            <a:r>
              <a:rPr lang="en-US" sz="3300" dirty="0" smtClean="0"/>
              <a:t> subtypes than for M</a:t>
            </a:r>
            <a:r>
              <a:rPr lang="en-US" sz="3300" baseline="-25000" dirty="0" smtClean="0"/>
              <a:t>2</a:t>
            </a:r>
            <a:r>
              <a:rPr lang="en-US" sz="3300" dirty="0" smtClean="0"/>
              <a:t>;</a:t>
            </a:r>
          </a:p>
          <a:p>
            <a:pPr>
              <a:buNone/>
            </a:pPr>
            <a:r>
              <a:rPr lang="en-US" sz="3300" dirty="0" smtClean="0"/>
              <a:t>-it is used for </a:t>
            </a:r>
            <a:r>
              <a:rPr lang="en-US" sz="3300" b="1" dirty="0" err="1" smtClean="0"/>
              <a:t>detrusor</a:t>
            </a:r>
            <a:r>
              <a:rPr lang="en-US" sz="3300" b="1" dirty="0" smtClean="0"/>
              <a:t> instability </a:t>
            </a:r>
            <a:r>
              <a:rPr lang="en-US" sz="3300" dirty="0" smtClean="0"/>
              <a:t>resulting in urinary frequency and urge incontinence;</a:t>
            </a:r>
          </a:p>
          <a:p>
            <a:pPr>
              <a:buNone/>
            </a:pPr>
            <a:r>
              <a:rPr lang="en-US" sz="3300" dirty="0" smtClean="0"/>
              <a:t>-</a:t>
            </a:r>
            <a:r>
              <a:rPr lang="en-US" sz="3300" dirty="0" err="1" smtClean="0"/>
              <a:t>benefical</a:t>
            </a:r>
            <a:r>
              <a:rPr lang="en-US" sz="3300" dirty="0" smtClean="0"/>
              <a:t> effects have been demonstrated in </a:t>
            </a:r>
            <a:r>
              <a:rPr lang="en-US" sz="3300" b="1" dirty="0" err="1" smtClean="0"/>
              <a:t>neurogenic</a:t>
            </a:r>
            <a:r>
              <a:rPr lang="en-US" sz="3300" b="1" dirty="0" smtClean="0"/>
              <a:t> bladder</a:t>
            </a:r>
            <a:r>
              <a:rPr lang="en-US" sz="3300" dirty="0" smtClean="0"/>
              <a:t>, nocturnal enuresis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sz="3600" b="1" dirty="0" smtClean="0"/>
              <a:t>		      </a:t>
            </a:r>
            <a:r>
              <a:rPr lang="ro-RO" sz="4000" b="1" u="sng" dirty="0" smtClean="0">
                <a:solidFill>
                  <a:srgbClr val="FF0000"/>
                </a:solidFill>
              </a:rPr>
              <a:t>ANTINICOTINIC DRUGS</a:t>
            </a:r>
            <a:endParaRPr lang="en-US" sz="40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			</a:t>
            </a:r>
            <a:r>
              <a:rPr lang="ro-RO" sz="4000" b="1" u="sng" dirty="0" smtClean="0">
                <a:solidFill>
                  <a:srgbClr val="FF0000"/>
                </a:solidFill>
              </a:rPr>
              <a:t>(N-CHOLINOLYTICS)</a:t>
            </a:r>
            <a:endParaRPr lang="en-US" sz="4000" u="sng" dirty="0" smtClean="0">
              <a:solidFill>
                <a:srgbClr val="FF0000"/>
              </a:solidFill>
            </a:endParaRPr>
          </a:p>
          <a:p>
            <a:pPr lvl="3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mechanism of neuromuscular transmission at the end-plate is:</a:t>
            </a:r>
            <a:endParaRPr lang="en-US" dirty="0"/>
          </a:p>
        </p:txBody>
      </p:sp>
      <p:pic>
        <p:nvPicPr>
          <p:cNvPr id="1026" name="Picture 2" descr="C:\Users\zet\Pictures\NICOTINIC R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32004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676401"/>
            <a:ext cx="5867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Arrival of an </a:t>
            </a:r>
            <a:r>
              <a:rPr lang="en-US" sz="2800" b="1" dirty="0" err="1" smtClean="0"/>
              <a:t>impuls</a:t>
            </a:r>
            <a:r>
              <a:rPr lang="en-US" sz="2800" b="1" dirty="0" smtClean="0"/>
              <a:t> at the motor nerve terminal:</a:t>
            </a:r>
          </a:p>
          <a:p>
            <a:pPr>
              <a:buNone/>
            </a:pPr>
            <a:r>
              <a:rPr lang="en-US" sz="2800" dirty="0" smtClean="0"/>
              <a:t>-release of </a:t>
            </a:r>
            <a:r>
              <a:rPr lang="en-US" sz="2800" dirty="0" err="1" smtClean="0"/>
              <a:t>ACh</a:t>
            </a:r>
            <a:r>
              <a:rPr lang="en-US" sz="2800" dirty="0" smtClean="0"/>
              <a:t>;</a:t>
            </a:r>
          </a:p>
          <a:p>
            <a:pPr>
              <a:buNone/>
            </a:pPr>
            <a:r>
              <a:rPr lang="en-US" sz="2800" dirty="0" smtClean="0"/>
              <a:t>-diffusion of </a:t>
            </a:r>
            <a:r>
              <a:rPr lang="en-US" sz="2800" dirty="0" err="1" smtClean="0"/>
              <a:t>ACh</a:t>
            </a:r>
            <a:r>
              <a:rPr lang="en-US" sz="2800" dirty="0" smtClean="0"/>
              <a:t> across the synaptic cleft to the N receptors located  on the motor end </a:t>
            </a:r>
            <a:r>
              <a:rPr lang="en-US" sz="2800" dirty="0" err="1" smtClean="0"/>
              <a:t>plate→this</a:t>
            </a:r>
            <a:r>
              <a:rPr lang="en-US" sz="2800" dirty="0" smtClean="0"/>
              <a:t> causes opening of a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channel located within the receptor with depolarization of the endplate membrane.</a:t>
            </a:r>
          </a:p>
          <a:p>
            <a:pPr>
              <a:buNone/>
            </a:pPr>
            <a:r>
              <a:rPr lang="en-US" sz="2800" dirty="0" smtClean="0"/>
              <a:t>Neuromuscular blocking drugs enter the open channel and block current 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zet\Pictures\nicotinic na-k recept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These drugs are structural analogues of </a:t>
            </a:r>
            <a:r>
              <a:rPr lang="en-US" dirty="0" err="1" smtClean="0"/>
              <a:t>ACh</a:t>
            </a:r>
            <a:r>
              <a:rPr lang="en-US" dirty="0" smtClean="0"/>
              <a:t> and are classified in: </a:t>
            </a:r>
          </a:p>
          <a:p>
            <a:pPr lvl="0"/>
            <a:r>
              <a:rPr lang="en-US" b="1" dirty="0" smtClean="0"/>
              <a:t>NONDEPOLARIZING AGENTS</a:t>
            </a:r>
            <a:endParaRPr lang="en-US" dirty="0" smtClean="0"/>
          </a:p>
          <a:p>
            <a:pPr lvl="0"/>
            <a:r>
              <a:rPr lang="en-US" b="1" dirty="0" smtClean="0"/>
              <a:t>DEPOLARIZING AGENTS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*NONDEPOLARIZING (COMPETITIVE) BLOCKERS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Mechanism of action: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-they act as competitive antagonists at the N receptors,  i.e. the blockade of N receptors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this prevents Ach from attaching to the receptor sites and prevents </a:t>
            </a:r>
            <a:r>
              <a:rPr lang="en-US" dirty="0" err="1" smtClean="0"/>
              <a:t>depolarization</a:t>
            </a:r>
            <a:r>
              <a:rPr lang="en-US" dirty="0" err="1" smtClean="0">
                <a:latin typeface="Times New Roman"/>
                <a:cs typeface="Times New Roman"/>
              </a:rPr>
              <a:t>→</a:t>
            </a:r>
            <a:r>
              <a:rPr lang="en-US" dirty="0" err="1" smtClean="0"/>
              <a:t>this</a:t>
            </a:r>
            <a:r>
              <a:rPr lang="en-US" dirty="0" smtClean="0"/>
              <a:t> results in </a:t>
            </a:r>
            <a:r>
              <a:rPr lang="en-US" b="1" dirty="0" err="1" smtClean="0"/>
              <a:t>nondepolarization</a:t>
            </a:r>
            <a:r>
              <a:rPr lang="en-US" dirty="0" smtClean="0"/>
              <a:t> of the motor end plate and complete paralyses  without </a:t>
            </a:r>
            <a:r>
              <a:rPr lang="en-US" dirty="0" err="1" smtClean="0"/>
              <a:t>fasciculations</a:t>
            </a:r>
            <a:r>
              <a:rPr lang="en-US" dirty="0" smtClean="0"/>
              <a:t> occurring;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Classification: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</a:rPr>
              <a:t>Natural alkaloids</a:t>
            </a:r>
            <a:r>
              <a:rPr lang="en-US" i="1" u="sng" dirty="0" smtClean="0"/>
              <a:t>: </a:t>
            </a:r>
          </a:p>
          <a:p>
            <a:pPr marL="514350" indent="-514350">
              <a:buNone/>
            </a:pPr>
            <a:r>
              <a:rPr lang="en-US" sz="3500" b="1" dirty="0" smtClean="0"/>
              <a:t>Atropine,</a:t>
            </a:r>
          </a:p>
          <a:p>
            <a:pPr marL="514350" indent="-514350">
              <a:buNone/>
            </a:pPr>
            <a:r>
              <a:rPr lang="en-US" sz="3500" b="1" dirty="0" smtClean="0"/>
              <a:t> Scopolamine (</a:t>
            </a:r>
            <a:r>
              <a:rPr lang="en-US" sz="3500" b="1" dirty="0" err="1" smtClean="0"/>
              <a:t>Hyoscine</a:t>
            </a:r>
            <a:r>
              <a:rPr lang="en-US" sz="3500" b="1" dirty="0" smtClean="0"/>
              <a:t>);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2.</a:t>
            </a:r>
            <a:r>
              <a:rPr lang="en-US" b="1" i="1" u="sng" dirty="0" smtClean="0">
                <a:solidFill>
                  <a:srgbClr val="FF0000"/>
                </a:solidFill>
              </a:rPr>
              <a:t>Semiynthetic derivatives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r>
              <a:rPr lang="en-US" b="1" dirty="0" err="1" smtClean="0"/>
              <a:t>Homatropine</a:t>
            </a:r>
            <a:r>
              <a:rPr lang="en-US" b="1" dirty="0" smtClean="0"/>
              <a:t>, </a:t>
            </a:r>
          </a:p>
          <a:p>
            <a:pPr>
              <a:buNone/>
            </a:pPr>
            <a:r>
              <a:rPr lang="en-US" b="1" dirty="0" smtClean="0"/>
              <a:t>Atropine </a:t>
            </a:r>
            <a:r>
              <a:rPr lang="en-US" b="1" dirty="0" err="1" smtClean="0"/>
              <a:t>methonitrate</a:t>
            </a:r>
            <a:r>
              <a:rPr lang="en-US" b="1" dirty="0" smtClean="0"/>
              <a:t>,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Ipratropium</a:t>
            </a:r>
            <a:r>
              <a:rPr lang="en-US" b="1" dirty="0" smtClean="0"/>
              <a:t> bromide,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Tiotropium</a:t>
            </a:r>
            <a:r>
              <a:rPr lang="en-US" b="1" dirty="0" smtClean="0"/>
              <a:t> bromide;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-the action of </a:t>
            </a:r>
            <a:r>
              <a:rPr lang="en-US" dirty="0" err="1" smtClean="0"/>
              <a:t>nondepolarising</a:t>
            </a:r>
            <a:r>
              <a:rPr lang="en-US" dirty="0" smtClean="0"/>
              <a:t> agents can be reversed by increasing the amount of Ach at the neuromuscular junction.</a:t>
            </a:r>
          </a:p>
          <a:p>
            <a:pPr>
              <a:buNone/>
            </a:pPr>
            <a:r>
              <a:rPr lang="en-US" dirty="0" smtClean="0"/>
              <a:t>-This can be achieved with administration of an </a:t>
            </a:r>
            <a:r>
              <a:rPr lang="en-US" dirty="0" err="1" smtClean="0">
                <a:solidFill>
                  <a:srgbClr val="FF0000"/>
                </a:solidFill>
              </a:rPr>
              <a:t>acetylcholinesterase</a:t>
            </a:r>
            <a:r>
              <a:rPr lang="en-US" dirty="0" smtClean="0">
                <a:solidFill>
                  <a:srgbClr val="FF0000"/>
                </a:solidFill>
              </a:rPr>
              <a:t> inhibitor </a:t>
            </a:r>
            <a:r>
              <a:rPr lang="en-US" dirty="0" smtClean="0"/>
              <a:t>(</a:t>
            </a:r>
            <a:r>
              <a:rPr lang="en-US" b="1" i="1" dirty="0" err="1" smtClean="0"/>
              <a:t>Neostigmine</a:t>
            </a:r>
            <a:r>
              <a:rPr lang="en-US" dirty="0" smtClean="0"/>
              <a:t>, combined with </a:t>
            </a:r>
            <a:r>
              <a:rPr lang="en-US" b="1" i="1" dirty="0" smtClean="0"/>
              <a:t>atropine or </a:t>
            </a:r>
            <a:r>
              <a:rPr lang="en-US" b="1" i="1" dirty="0" err="1" smtClean="0"/>
              <a:t>glycopyrrolate</a:t>
            </a:r>
            <a:r>
              <a:rPr lang="en-US" dirty="0" smtClean="0"/>
              <a:t> -to reduce unwanted </a:t>
            </a:r>
            <a:r>
              <a:rPr lang="en-US" dirty="0" err="1" smtClean="0"/>
              <a:t>muscarinic</a:t>
            </a:r>
            <a:r>
              <a:rPr lang="en-US" dirty="0" smtClean="0"/>
              <a:t> stimulation- is commonly used for this purpose ).</a:t>
            </a:r>
          </a:p>
          <a:p>
            <a:pPr>
              <a:buNone/>
            </a:pPr>
            <a:r>
              <a:rPr lang="en-US" dirty="0" smtClean="0"/>
              <a:t>-some drugs in this group may also act directly to plug the ion channel operated by the </a:t>
            </a:r>
            <a:r>
              <a:rPr lang="en-US" dirty="0" err="1" smtClean="0"/>
              <a:t>ACh</a:t>
            </a:r>
            <a:r>
              <a:rPr lang="en-US" dirty="0" smtClean="0"/>
              <a:t> receptors.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zet\Pictures\nondepolaring agent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There are </a:t>
            </a:r>
            <a:r>
              <a:rPr lang="en-US" b="1" i="1" dirty="0" smtClean="0"/>
              <a:t>3 mechanisms</a:t>
            </a:r>
            <a:r>
              <a:rPr lang="en-US" dirty="0" smtClean="0"/>
              <a:t> by which </a:t>
            </a:r>
            <a:r>
              <a:rPr lang="en-US" dirty="0" err="1" smtClean="0"/>
              <a:t>nondepolarizing</a:t>
            </a:r>
            <a:r>
              <a:rPr lang="en-US" dirty="0" smtClean="0"/>
              <a:t> neuromuscular blockers can contribute to skeletal muscle relaxation. 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At </a:t>
            </a:r>
            <a:r>
              <a:rPr lang="en-US" i="1" dirty="0" smtClean="0"/>
              <a:t>low concentrations</a:t>
            </a:r>
            <a:r>
              <a:rPr lang="en-US" dirty="0" smtClean="0"/>
              <a:t> they </a:t>
            </a:r>
            <a:r>
              <a:rPr lang="en-US" b="1" i="1" dirty="0" smtClean="0"/>
              <a:t>compete with acetylcholine (</a:t>
            </a:r>
            <a:r>
              <a:rPr lang="en-US" b="1" i="1" dirty="0" err="1" smtClean="0"/>
              <a:t>ACh</a:t>
            </a:r>
            <a:r>
              <a:rPr lang="en-US" b="1" i="1" dirty="0" smtClean="0"/>
              <a:t>) for binding to postsynaptic nicotinic receptor sites</a:t>
            </a:r>
            <a:r>
              <a:rPr lang="en-US" dirty="0" smtClean="0"/>
              <a:t> in the skeletal muscle </a:t>
            </a:r>
            <a:r>
              <a:rPr lang="en-US" dirty="0" err="1" smtClean="0"/>
              <a:t>neuro</a:t>
            </a:r>
            <a:r>
              <a:rPr lang="en-US" dirty="0" smtClean="0"/>
              <a:t>-muscular junction.</a:t>
            </a:r>
          </a:p>
          <a:p>
            <a:pPr marL="971550" lvl="1" indent="-514350">
              <a:buAutoNum type="arabicParenR"/>
            </a:pPr>
            <a:r>
              <a:rPr lang="en-US" dirty="0" err="1" smtClean="0"/>
              <a:t>Nondepolarizing</a:t>
            </a:r>
            <a:r>
              <a:rPr lang="en-US" dirty="0" smtClean="0"/>
              <a:t> relaxants also</a:t>
            </a:r>
            <a:r>
              <a:rPr lang="en-US" b="1" dirty="0" smtClean="0"/>
              <a:t> </a:t>
            </a:r>
            <a:r>
              <a:rPr lang="en-US" b="1" i="1" dirty="0" smtClean="0"/>
              <a:t>interfere with </a:t>
            </a:r>
            <a:r>
              <a:rPr lang="en-US" b="1" i="1" dirty="0" err="1" smtClean="0"/>
              <a:t>presynaptic</a:t>
            </a:r>
            <a:r>
              <a:rPr lang="en-US" b="1" i="1" dirty="0" smtClean="0"/>
              <a:t> release of </a:t>
            </a:r>
            <a:r>
              <a:rPr lang="en-US" b="1" i="1" dirty="0" err="1" smtClean="0"/>
              <a:t>ACh</a:t>
            </a:r>
            <a:r>
              <a:rPr lang="en-US" b="1" i="1" dirty="0" smtClean="0"/>
              <a:t> </a:t>
            </a:r>
            <a:r>
              <a:rPr lang="en-US" dirty="0" smtClean="0"/>
              <a:t>from motor nerve endings by still poorly understood mechanism(s). Both block of Na channels and block of pre-synaptic nicotinic </a:t>
            </a:r>
            <a:r>
              <a:rPr lang="en-US" dirty="0" err="1" smtClean="0"/>
              <a:t>autoreceptors</a:t>
            </a:r>
            <a:r>
              <a:rPr lang="en-US" dirty="0" smtClean="0"/>
              <a:t> have been implicated. </a:t>
            </a:r>
          </a:p>
          <a:p>
            <a:pPr marL="971550" lvl="1" indent="-514350">
              <a:buAutoNum type="arabicParenR"/>
            </a:pPr>
            <a:r>
              <a:rPr lang="en-US" i="1" dirty="0" smtClean="0"/>
              <a:t>At higher concentrations</a:t>
            </a:r>
            <a:r>
              <a:rPr lang="en-US" dirty="0" smtClean="0"/>
              <a:t> they can also produce a more intense motor blockade by </a:t>
            </a:r>
            <a:r>
              <a:rPr lang="en-US" b="1" i="1" dirty="0" smtClean="0"/>
              <a:t>blocking the pore</a:t>
            </a:r>
            <a:r>
              <a:rPr lang="en-US" dirty="0" smtClean="0"/>
              <a:t> of the nicotinic receptor-channel complex.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	</a:t>
            </a:r>
            <a:r>
              <a:rPr lang="en-US" sz="3600" b="1" dirty="0" smtClean="0">
                <a:solidFill>
                  <a:srgbClr val="FF0000"/>
                </a:solidFill>
              </a:rPr>
              <a:t>Clinical uses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i="1" dirty="0" smtClean="0"/>
              <a:t>Muscle relaxant during surgery</a:t>
            </a:r>
          </a:p>
          <a:p>
            <a:pPr lvl="1"/>
            <a:r>
              <a:rPr lang="en-US" dirty="0" smtClean="0"/>
              <a:t> the prevention  of </a:t>
            </a:r>
            <a:r>
              <a:rPr lang="en-US" b="1" i="1" dirty="0" smtClean="0"/>
              <a:t>dislocations and fractures </a:t>
            </a:r>
            <a:r>
              <a:rPr lang="en-US" dirty="0" smtClean="0"/>
              <a:t>which may be induced by electroshock;</a:t>
            </a:r>
          </a:p>
          <a:p>
            <a:pPr lvl="1">
              <a:buNone/>
            </a:pPr>
            <a:r>
              <a:rPr lang="en-US" b="1" i="1" dirty="0" smtClean="0"/>
              <a:t>-Facilitate </a:t>
            </a:r>
            <a:r>
              <a:rPr lang="en-US" b="1" i="1" dirty="0" err="1" smtClean="0"/>
              <a:t>endotracheal</a:t>
            </a:r>
            <a:r>
              <a:rPr lang="en-US" b="1" i="1" dirty="0" smtClean="0"/>
              <a:t> intubation</a:t>
            </a:r>
            <a:r>
              <a:rPr lang="en-US" dirty="0" smtClean="0"/>
              <a:t> by relaxing laryngeal &amp; jaw muscles - which is necessary before inhalational general anesthetics can be administered.</a:t>
            </a:r>
          </a:p>
          <a:p>
            <a:pPr lvl="1"/>
            <a:r>
              <a:rPr lang="en-US" dirty="0" smtClean="0"/>
              <a:t>Treatment of</a:t>
            </a:r>
            <a:r>
              <a:rPr lang="en-US" b="1" dirty="0" smtClean="0"/>
              <a:t> </a:t>
            </a:r>
            <a:r>
              <a:rPr lang="en-US" b="1" i="1" dirty="0" smtClean="0"/>
              <a:t>spasticity</a:t>
            </a:r>
            <a:r>
              <a:rPr lang="en-US" b="1" dirty="0" smtClean="0"/>
              <a:t> </a:t>
            </a:r>
            <a:r>
              <a:rPr lang="en-US" dirty="0" smtClean="0"/>
              <a:t>caused by injury to or disease of CNS. </a:t>
            </a:r>
          </a:p>
          <a:p>
            <a:pPr lvl="1"/>
            <a:r>
              <a:rPr lang="en-US" dirty="0" smtClean="0"/>
              <a:t>Treat </a:t>
            </a:r>
            <a:r>
              <a:rPr lang="en-US" b="1" i="1" dirty="0" smtClean="0"/>
              <a:t>seizures</a:t>
            </a:r>
            <a:r>
              <a:rPr lang="en-US" i="1" dirty="0" smtClean="0"/>
              <a:t> </a:t>
            </a:r>
            <a:r>
              <a:rPr lang="en-US" dirty="0" smtClean="0"/>
              <a:t>electrically induced or induced by drugs. </a:t>
            </a:r>
          </a:p>
          <a:p>
            <a:pPr lvl="1"/>
            <a:r>
              <a:rPr lang="en-US" b="1" i="1" dirty="0" smtClean="0"/>
              <a:t>Diagnosis of myasthenia gravis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control of </a:t>
            </a:r>
            <a:r>
              <a:rPr lang="en-US" b="1" i="1" dirty="0" smtClean="0"/>
              <a:t>muscles spasm in tetanus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ideal skeletal muscle relaxant should have: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rapid onset of action (to allow rapid intubation)</a:t>
            </a:r>
          </a:p>
          <a:p>
            <a:r>
              <a:rPr lang="en-US" dirty="0" smtClean="0"/>
              <a:t>a duration of action similar to the duration of the interventional procedure (endoscopy, surgery)</a:t>
            </a:r>
          </a:p>
          <a:p>
            <a:r>
              <a:rPr lang="en-US" dirty="0" smtClean="0"/>
              <a:t>no side effects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-the first drug was </a:t>
            </a:r>
            <a:r>
              <a:rPr lang="en-US" b="1" u="sng" dirty="0" smtClean="0"/>
              <a:t>CURARA</a:t>
            </a:r>
            <a:r>
              <a:rPr lang="en-US" dirty="0" smtClean="0"/>
              <a:t> used by Indians from South America in hunting animals (they were using arrows tipped in curare  to paralyze animals);today alkaloids from curare are used.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Acacia </a:t>
            </a:r>
            <a:r>
              <a:rPr lang="en-US" sz="2700" dirty="0" err="1" smtClean="0"/>
              <a:t>tetragonophylla</a:t>
            </a:r>
            <a:r>
              <a:rPr lang="en-US" sz="2700" dirty="0" smtClean="0"/>
              <a:t>, commonly known as </a:t>
            </a:r>
            <a:r>
              <a:rPr lang="en-US" sz="2700" dirty="0" err="1" smtClean="0"/>
              <a:t>curara</a:t>
            </a:r>
            <a:r>
              <a:rPr lang="en-US" sz="2700" dirty="0" smtClean="0"/>
              <a:t>, </a:t>
            </a:r>
            <a:r>
              <a:rPr lang="en-US" sz="2700" dirty="0" err="1" smtClean="0"/>
              <a:t>kurara</a:t>
            </a:r>
            <a:r>
              <a:rPr lang="en-US" sz="2700" dirty="0" smtClean="0"/>
              <a:t> or </a:t>
            </a:r>
            <a:r>
              <a:rPr lang="en-US" sz="2700" b="1" dirty="0" smtClean="0"/>
              <a:t>dead finish</a:t>
            </a:r>
            <a:r>
              <a:rPr lang="en-US" sz="2700" dirty="0" smtClean="0"/>
              <a:t>, is a tree in the family </a:t>
            </a:r>
            <a:r>
              <a:rPr lang="en-US" sz="2700" dirty="0" err="1" smtClean="0"/>
              <a:t>Fabaceae</a:t>
            </a:r>
            <a:r>
              <a:rPr lang="en-US" sz="2700" dirty="0" smtClean="0"/>
              <a:t> ( Australia).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zet\Pictures\cura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248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D-TUBOCURARINE</a:t>
            </a:r>
            <a:r>
              <a:rPr lang="en-US" dirty="0" smtClean="0"/>
              <a:t>:-it is the most important </a:t>
            </a:r>
            <a:r>
              <a:rPr lang="en-US" b="1" dirty="0" smtClean="0"/>
              <a:t>curare alkaloid ;</a:t>
            </a:r>
          </a:p>
          <a:p>
            <a:pPr>
              <a:buNone/>
            </a:pPr>
            <a:r>
              <a:rPr lang="en-US" dirty="0" smtClean="0"/>
              <a:t>-it is composed by two quaternary ammonium groups separated by a complex aromatic structure;</a:t>
            </a:r>
          </a:p>
          <a:p>
            <a:pPr>
              <a:buNone/>
            </a:pPr>
            <a:r>
              <a:rPr lang="en-US" dirty="0" smtClean="0"/>
              <a:t>-it is given </a:t>
            </a:r>
            <a:r>
              <a:rPr lang="en-US" dirty="0" err="1" smtClean="0"/>
              <a:t>i.v</a:t>
            </a:r>
            <a:r>
              <a:rPr lang="en-US" dirty="0" smtClean="0"/>
              <a:t>.; it is not absorbed from the gastrointestinal tract and it fails to enter the CNS.</a:t>
            </a:r>
          </a:p>
          <a:p>
            <a:pPr>
              <a:buNone/>
            </a:pPr>
            <a:r>
              <a:rPr lang="en-US" dirty="0" smtClean="0"/>
              <a:t>-relatively slow onset of action (4-6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-long duration of action (80-120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Pharmacological effects: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administerd</a:t>
            </a:r>
            <a:r>
              <a:rPr lang="en-US" dirty="0" smtClean="0"/>
              <a:t> </a:t>
            </a:r>
            <a:r>
              <a:rPr lang="en-US" dirty="0" err="1" smtClean="0"/>
              <a:t>i.v</a:t>
            </a:r>
            <a:r>
              <a:rPr lang="en-US" dirty="0" smtClean="0"/>
              <a:t>. it causes first a loss of muscular tone (due to blockade of the receptors);</a:t>
            </a:r>
          </a:p>
          <a:p>
            <a:pPr>
              <a:buNone/>
            </a:pPr>
            <a:r>
              <a:rPr lang="en-US" dirty="0" smtClean="0"/>
              <a:t>-next a flaccid paralysis ensues (first the muscles of eyelids, then the muscles of the </a:t>
            </a:r>
            <a:r>
              <a:rPr lang="en-US" dirty="0" err="1" smtClean="0"/>
              <a:t>mimicks</a:t>
            </a:r>
            <a:r>
              <a:rPr lang="en-US" dirty="0" smtClean="0"/>
              <a:t>, neck, legs, abdomen, respiratory </a:t>
            </a:r>
            <a:r>
              <a:rPr lang="en-US" dirty="0" err="1" smtClean="0"/>
              <a:t>muscles.When</a:t>
            </a:r>
            <a:r>
              <a:rPr lang="en-US" dirty="0" smtClean="0"/>
              <a:t> respiratory muscles are paralyzed </a:t>
            </a:r>
            <a:r>
              <a:rPr lang="en-US" dirty="0" err="1" smtClean="0"/>
              <a:t>apnoea</a:t>
            </a:r>
            <a:r>
              <a:rPr lang="en-US" dirty="0" smtClean="0"/>
              <a:t> </a:t>
            </a:r>
            <a:r>
              <a:rPr lang="en-US" dirty="0" err="1" smtClean="0"/>
              <a:t>occurs.Therefore</a:t>
            </a:r>
            <a:r>
              <a:rPr lang="en-US" dirty="0" smtClean="0"/>
              <a:t>, to ensure the artificial ventilation when D </a:t>
            </a:r>
            <a:r>
              <a:rPr lang="en-US" dirty="0" err="1" smtClean="0"/>
              <a:t>tubocurarine</a:t>
            </a:r>
            <a:r>
              <a:rPr lang="en-US" dirty="0" smtClean="0"/>
              <a:t> and related agents are administered is an absolute requirement.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3.Synthetic compounds:</a:t>
            </a:r>
          </a:p>
          <a:p>
            <a:pPr>
              <a:buNone/>
            </a:pPr>
            <a:r>
              <a:rPr lang="en-US" b="1" dirty="0" err="1" smtClean="0"/>
              <a:t>a.Mydriatics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Cyclopentolate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Tropicamide</a:t>
            </a:r>
            <a:r>
              <a:rPr lang="en-US" i="1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en-US" b="1" dirty="0" err="1" smtClean="0"/>
              <a:t>b.Antisecretory</a:t>
            </a:r>
            <a:r>
              <a:rPr lang="en-US" dirty="0" smtClean="0"/>
              <a:t>-antispasmodics: </a:t>
            </a:r>
          </a:p>
          <a:p>
            <a:pPr>
              <a:buNone/>
            </a:pPr>
            <a:r>
              <a:rPr lang="en-US" dirty="0" smtClean="0"/>
              <a:t>	* Quaternary compounds: </a:t>
            </a:r>
            <a:r>
              <a:rPr lang="en-US" b="1" i="1" dirty="0" err="1" smtClean="0">
                <a:solidFill>
                  <a:srgbClr val="FF0000"/>
                </a:solidFill>
              </a:rPr>
              <a:t>Propantheline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Oxyphenonium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Glycopyrolate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	*Tertiary amines</a:t>
            </a:r>
            <a:r>
              <a:rPr lang="en-US" i="1" dirty="0" smtClean="0">
                <a:solidFill>
                  <a:srgbClr val="FF0000"/>
                </a:solidFill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</a:rPr>
              <a:t>Pirenzepine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Telenzepine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Oxybutynin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b="1" dirty="0" err="1" smtClean="0"/>
              <a:t>c.Antiparkinsonian</a:t>
            </a:r>
            <a:r>
              <a:rPr lang="en-US" b="1" dirty="0" smtClean="0"/>
              <a:t>:</a:t>
            </a:r>
            <a:r>
              <a:rPr lang="en-US" dirty="0" smtClean="0"/>
              <a:t> 	</a:t>
            </a:r>
            <a:r>
              <a:rPr lang="en-US" b="1" i="1" dirty="0" err="1" smtClean="0">
                <a:solidFill>
                  <a:srgbClr val="FF0000"/>
                </a:solidFill>
              </a:rPr>
              <a:t>Trihexyphenidyl</a:t>
            </a:r>
            <a:r>
              <a:rPr lang="en-US" b="1" i="1" dirty="0" smtClean="0">
                <a:solidFill>
                  <a:srgbClr val="FF0000"/>
                </a:solidFill>
              </a:rPr>
              <a:t>, 					</a:t>
            </a:r>
            <a:r>
              <a:rPr lang="en-US" b="1" i="1" dirty="0" err="1" smtClean="0">
                <a:solidFill>
                  <a:srgbClr val="FF0000"/>
                </a:solidFill>
              </a:rPr>
              <a:t>Procyclidine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					</a:t>
            </a:r>
            <a:r>
              <a:rPr lang="en-US" b="1" i="1" dirty="0" err="1" smtClean="0">
                <a:solidFill>
                  <a:srgbClr val="FF0000"/>
                </a:solidFill>
              </a:rPr>
              <a:t>Benztropine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Side effects:</a:t>
            </a:r>
          </a:p>
          <a:p>
            <a:pPr>
              <a:buNone/>
            </a:pPr>
            <a:r>
              <a:rPr lang="en-US" dirty="0" smtClean="0"/>
              <a:t>-significant side effects - histamine release from mast cells - causing </a:t>
            </a:r>
            <a:r>
              <a:rPr lang="en-US" dirty="0" err="1" smtClean="0"/>
              <a:t>bronchospasm</a:t>
            </a:r>
            <a:r>
              <a:rPr lang="en-US" dirty="0" smtClean="0"/>
              <a:t>, hypotension, salivary secretions.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ganglionic</a:t>
            </a:r>
            <a:r>
              <a:rPr lang="en-US" dirty="0" smtClean="0"/>
              <a:t> blockade;</a:t>
            </a:r>
          </a:p>
          <a:p>
            <a:pPr>
              <a:buNone/>
            </a:pPr>
            <a:r>
              <a:rPr lang="en-US" dirty="0" smtClean="0"/>
              <a:t>! d-</a:t>
            </a:r>
            <a:r>
              <a:rPr lang="en-US" dirty="0" err="1" smtClean="0"/>
              <a:t>tubocurarine</a:t>
            </a:r>
            <a:r>
              <a:rPr lang="en-US" dirty="0" smtClean="0"/>
              <a:t> is the prototype non-depolarizing skeletal muscle relaxant. </a:t>
            </a:r>
            <a:r>
              <a:rPr lang="en-US" i="1" dirty="0" smtClean="0"/>
              <a:t>It is now rarely used.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Other </a:t>
            </a:r>
            <a:r>
              <a:rPr lang="en-US" b="1" dirty="0" err="1" smtClean="0">
                <a:solidFill>
                  <a:srgbClr val="FF0000"/>
                </a:solidFill>
              </a:rPr>
              <a:t>nondepolarizing</a:t>
            </a:r>
            <a:r>
              <a:rPr lang="en-US" b="1" dirty="0" smtClean="0">
                <a:solidFill>
                  <a:srgbClr val="FF0000"/>
                </a:solidFill>
              </a:rPr>
              <a:t> agents: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Nomenclature Heads Up: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Steroid derivatives</a:t>
            </a:r>
            <a:r>
              <a:rPr lang="en-US" dirty="0" smtClean="0"/>
              <a:t> (</a:t>
            </a:r>
            <a:r>
              <a:rPr lang="en-US" dirty="0" err="1" smtClean="0"/>
              <a:t>pancuronium</a:t>
            </a:r>
            <a:r>
              <a:rPr lang="en-US" dirty="0" smtClean="0"/>
              <a:t>, </a:t>
            </a:r>
            <a:r>
              <a:rPr lang="en-US" dirty="0" err="1" smtClean="0"/>
              <a:t>pipercuronium</a:t>
            </a:r>
            <a:r>
              <a:rPr lang="en-US" dirty="0" smtClean="0"/>
              <a:t>, </a:t>
            </a:r>
            <a:r>
              <a:rPr lang="en-US" dirty="0" err="1" smtClean="0"/>
              <a:t>rocuronium</a:t>
            </a:r>
            <a:r>
              <a:rPr lang="en-US" dirty="0" smtClean="0"/>
              <a:t>, etc) end in ”</a:t>
            </a:r>
            <a:r>
              <a:rPr lang="en-US" b="1" i="1" dirty="0" err="1" smtClean="0"/>
              <a:t>curonium</a:t>
            </a:r>
            <a:r>
              <a:rPr lang="en-US" dirty="0" smtClean="0"/>
              <a:t>”</a:t>
            </a:r>
          </a:p>
          <a:p>
            <a:r>
              <a:rPr lang="en-US" b="1" dirty="0" err="1" smtClean="0"/>
              <a:t>Isoquinolone</a:t>
            </a:r>
            <a:r>
              <a:rPr lang="en-US" b="1" dirty="0" smtClean="0"/>
              <a:t> derivatives</a:t>
            </a:r>
            <a:r>
              <a:rPr lang="en-US" dirty="0" smtClean="0"/>
              <a:t> (</a:t>
            </a:r>
            <a:r>
              <a:rPr lang="en-US" dirty="0" err="1" smtClean="0"/>
              <a:t>atracurium</a:t>
            </a:r>
            <a:r>
              <a:rPr lang="en-US" dirty="0" smtClean="0"/>
              <a:t>, </a:t>
            </a:r>
            <a:r>
              <a:rPr lang="en-US" dirty="0" err="1" smtClean="0"/>
              <a:t>doxacurium</a:t>
            </a:r>
            <a:r>
              <a:rPr lang="en-US" dirty="0" smtClean="0"/>
              <a:t>, </a:t>
            </a:r>
            <a:r>
              <a:rPr lang="en-US" dirty="0" err="1" smtClean="0"/>
              <a:t>mivacurium</a:t>
            </a:r>
            <a:r>
              <a:rPr lang="en-US" dirty="0" smtClean="0"/>
              <a:t>, etc) end in ”</a:t>
            </a:r>
            <a:r>
              <a:rPr lang="en-US" b="1" i="1" dirty="0" smtClean="0"/>
              <a:t>curium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METOCURINE: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synthetic derivative of D-</a:t>
            </a:r>
            <a:r>
              <a:rPr lang="en-US" dirty="0" err="1" smtClean="0"/>
              <a:t>tubocurarine</a:t>
            </a:r>
            <a:r>
              <a:rPr lang="en-US" dirty="0" smtClean="0"/>
              <a:t> ;-more potent and with longer duration of action.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GALLAMINE: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-it also blocks M</a:t>
            </a:r>
            <a:r>
              <a:rPr lang="en-US" baseline="-25000" dirty="0" smtClean="0"/>
              <a:t>2</a:t>
            </a:r>
            <a:r>
              <a:rPr lang="en-US" dirty="0" smtClean="0"/>
              <a:t> receptors of the heart with tachycardia, arrhythmias.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PANCURONIUM(bromide):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-it is a synthetic steroid </a:t>
            </a:r>
            <a:r>
              <a:rPr lang="en-US" dirty="0" err="1" smtClean="0"/>
              <a:t>bis</a:t>
            </a:r>
            <a:r>
              <a:rPr lang="en-US" dirty="0" smtClean="0"/>
              <a:t>-quaternary neuromuscular blocker; -it is five times more potent than D – </a:t>
            </a:r>
            <a:r>
              <a:rPr lang="en-US" dirty="0" err="1" smtClean="0"/>
              <a:t>tubocurarine</a:t>
            </a:r>
            <a:r>
              <a:rPr lang="en-US" dirty="0" smtClean="0"/>
              <a:t>; it fails to release histamine and to block ganglia.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VECURONIUM(bromide):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it is a </a:t>
            </a:r>
            <a:r>
              <a:rPr lang="en-US" dirty="0" err="1" smtClean="0"/>
              <a:t>monoquaternary</a:t>
            </a:r>
            <a:r>
              <a:rPr lang="en-US" dirty="0" smtClean="0"/>
              <a:t> analogue of </a:t>
            </a:r>
            <a:r>
              <a:rPr lang="en-US" dirty="0" err="1" smtClean="0"/>
              <a:t>pancuronium</a:t>
            </a:r>
            <a:r>
              <a:rPr lang="en-US" dirty="0" smtClean="0"/>
              <a:t>; it doesn’t block ganglia.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ATRACURIUM: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it has a short duration of action and it is used in short surgical procedures; it spontaneously degrades in plasma and it is the only </a:t>
            </a:r>
            <a:r>
              <a:rPr lang="en-US" dirty="0" err="1" smtClean="0"/>
              <a:t>nondepolarizing</a:t>
            </a:r>
            <a:r>
              <a:rPr lang="en-US" dirty="0" smtClean="0"/>
              <a:t> blocking drug whose dose </a:t>
            </a:r>
            <a:r>
              <a:rPr lang="en-US" b="1" dirty="0" smtClean="0"/>
              <a:t>need not be reduced in patients with renal failure.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PIPECURONIUM(bromide):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similar to </a:t>
            </a:r>
            <a:r>
              <a:rPr lang="en-US" dirty="0" err="1" smtClean="0"/>
              <a:t>pancuronium</a:t>
            </a:r>
            <a:r>
              <a:rPr lang="en-US" dirty="0" smtClean="0"/>
              <a:t> but more potent.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ALCURONIUM</a:t>
            </a:r>
            <a:r>
              <a:rPr lang="en-US" dirty="0" err="1" smtClean="0">
                <a:solidFill>
                  <a:srgbClr val="FF0000"/>
                </a:solidFill>
              </a:rPr>
              <a:t>:</a:t>
            </a:r>
            <a:r>
              <a:rPr lang="en-US" dirty="0" err="1" smtClean="0"/>
              <a:t>very</a:t>
            </a:r>
            <a:r>
              <a:rPr lang="en-US" dirty="0" smtClean="0"/>
              <a:t> akin to D- </a:t>
            </a:r>
            <a:r>
              <a:rPr lang="en-US" dirty="0" err="1" smtClean="0"/>
              <a:t>tubocurarine</a:t>
            </a:r>
            <a:r>
              <a:rPr lang="en-US" dirty="0" smtClean="0"/>
              <a:t> but with less side effects.</a:t>
            </a:r>
            <a:endParaRPr lang="en-US" b="1" i="1" dirty="0" smtClean="0"/>
          </a:p>
          <a:p>
            <a:r>
              <a:rPr lang="en-US" b="1" u="sng" dirty="0" err="1" smtClean="0">
                <a:solidFill>
                  <a:srgbClr val="FF0000"/>
                </a:solidFill>
              </a:rPr>
              <a:t>Rocuronium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rapid onset (1-2 </a:t>
            </a:r>
            <a:r>
              <a:rPr lang="en-US" dirty="0" err="1" smtClean="0"/>
              <a:t>mins</a:t>
            </a:r>
            <a:r>
              <a:rPr lang="en-US" dirty="0" smtClean="0"/>
              <a:t>) &amp; intermediate duration (30-60 </a:t>
            </a:r>
            <a:r>
              <a:rPr lang="en-US" dirty="0" err="1" smtClean="0"/>
              <a:t>mins</a:t>
            </a:r>
            <a:r>
              <a:rPr lang="en-US" dirty="0" smtClean="0"/>
              <a:t>). An alternative for </a:t>
            </a:r>
            <a:r>
              <a:rPr lang="en-US" dirty="0" err="1" smtClean="0"/>
              <a:t>succinylcholine</a:t>
            </a:r>
            <a:r>
              <a:rPr lang="en-US" dirty="0" smtClean="0"/>
              <a:t> in emergency cases where rapid-induction of anesthesia is needed.</a:t>
            </a:r>
          </a:p>
          <a:p>
            <a:r>
              <a:rPr lang="en-US" b="1" u="sng" dirty="0" err="1" smtClean="0">
                <a:solidFill>
                  <a:srgbClr val="FF0000"/>
                </a:solidFill>
              </a:rPr>
              <a:t>Mivacurium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intermediate onset of action (2-4 </a:t>
            </a:r>
            <a:r>
              <a:rPr lang="en-US" dirty="0" err="1" smtClean="0"/>
              <a:t>mins</a:t>
            </a:r>
            <a:r>
              <a:rPr lang="en-US" dirty="0" smtClean="0"/>
              <a:t>) &amp; short duration of action (12-18 </a:t>
            </a:r>
            <a:r>
              <a:rPr lang="en-US" dirty="0" err="1" smtClean="0"/>
              <a:t>mins</a:t>
            </a:r>
            <a:r>
              <a:rPr lang="en-US" dirty="0" smtClean="0"/>
              <a:t>). No </a:t>
            </a:r>
            <a:r>
              <a:rPr lang="en-US" dirty="0" err="1" smtClean="0"/>
              <a:t>antimuscarinic</a:t>
            </a:r>
            <a:r>
              <a:rPr lang="en-US" dirty="0" smtClean="0"/>
              <a:t> or </a:t>
            </a:r>
            <a:r>
              <a:rPr lang="en-US" dirty="0" err="1" smtClean="0"/>
              <a:t>ganglionic</a:t>
            </a:r>
            <a:r>
              <a:rPr lang="en-US" dirty="0" smtClean="0"/>
              <a:t> blocking effects. Slight histamine release.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*DEPOLARIZING AGENTS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-they act as </a:t>
            </a:r>
            <a:r>
              <a:rPr lang="en-US" b="1" dirty="0" smtClean="0"/>
              <a:t>nicotinic agonists </a:t>
            </a:r>
            <a:r>
              <a:rPr lang="en-US" dirty="0" smtClean="0"/>
              <a:t>( like Ach); unlike Ach they are not destroyed by </a:t>
            </a:r>
            <a:r>
              <a:rPr lang="en-US" dirty="0" err="1" smtClean="0"/>
              <a:t>acetylcholinesterase</a:t>
            </a:r>
            <a:r>
              <a:rPr lang="en-US" dirty="0" smtClean="0"/>
              <a:t> ( </a:t>
            </a:r>
            <a:r>
              <a:rPr lang="en-US" dirty="0" err="1" smtClean="0"/>
              <a:t>AChE</a:t>
            </a:r>
            <a:r>
              <a:rPr lang="en-US" dirty="0" smtClean="0"/>
              <a:t>) , therefore they produce a </a:t>
            </a:r>
            <a:r>
              <a:rPr lang="en-US" b="1" dirty="0" smtClean="0"/>
              <a:t>sustained activation of the nicotinic receptors;</a:t>
            </a:r>
            <a:r>
              <a:rPr lang="en-US" dirty="0" smtClean="0"/>
              <a:t> the action of depolarizing agents can be terminated by administration of a </a:t>
            </a:r>
            <a:r>
              <a:rPr lang="en-US" dirty="0" err="1" smtClean="0"/>
              <a:t>pseudocholinesterase</a:t>
            </a:r>
            <a:r>
              <a:rPr lang="en-US" dirty="0" smtClean="0"/>
              <a:t>;</a:t>
            </a:r>
          </a:p>
          <a:p>
            <a:r>
              <a:rPr lang="en-US" dirty="0" smtClean="0"/>
              <a:t>-they cause </a:t>
            </a:r>
            <a:r>
              <a:rPr lang="en-US" b="1" dirty="0" smtClean="0"/>
              <a:t>prolonged depolarization which renders the membranes refractory to the next stimulus 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-these drugs have not clinical applications, the block produced by these drugs cannot be controlled adequately.</a:t>
            </a:r>
          </a:p>
          <a:p>
            <a:r>
              <a:rPr lang="en-US" dirty="0" smtClean="0"/>
              <a:t>-the initial depolarization is accompanied by </a:t>
            </a:r>
            <a:r>
              <a:rPr lang="en-US" b="1" dirty="0" smtClean="0"/>
              <a:t>twitching</a:t>
            </a:r>
            <a:r>
              <a:rPr lang="en-US" dirty="0" smtClean="0"/>
              <a:t> and continuous depolarization results in </a:t>
            </a:r>
            <a:r>
              <a:rPr lang="en-US" b="1" dirty="0" smtClean="0"/>
              <a:t>muscle relaxation and paralysis.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sole drug used from this group is </a:t>
            </a:r>
            <a:r>
              <a:rPr lang="en-US" b="1" u="sng" dirty="0" smtClean="0">
                <a:solidFill>
                  <a:srgbClr val="FF0000"/>
                </a:solidFill>
              </a:rPr>
              <a:t>SUCCINYLCHOLINE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(SUXAMETHONIUM)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which is the ester of </a:t>
            </a:r>
            <a:r>
              <a:rPr lang="en-US" dirty="0" err="1" smtClean="0"/>
              <a:t>succinic</a:t>
            </a:r>
            <a:r>
              <a:rPr lang="en-US" dirty="0" smtClean="0"/>
              <a:t> acid with two moieties of </a:t>
            </a:r>
            <a:r>
              <a:rPr lang="en-US" dirty="0" err="1" smtClean="0"/>
              <a:t>choline.It</a:t>
            </a:r>
            <a:r>
              <a:rPr lang="en-US" dirty="0" smtClean="0"/>
              <a:t> has a short duration of action (few minutes) if given as a single </a:t>
            </a:r>
            <a:r>
              <a:rPr lang="en-US" dirty="0" err="1" smtClean="0"/>
              <a:t>dose.This</a:t>
            </a:r>
            <a:r>
              <a:rPr lang="en-US" dirty="0" smtClean="0"/>
              <a:t> compound is rapidly metabolized by </a:t>
            </a:r>
            <a:r>
              <a:rPr lang="en-US" dirty="0" err="1" smtClean="0"/>
              <a:t>pseudocholinesterase</a:t>
            </a:r>
            <a:r>
              <a:rPr lang="en-US" dirty="0" smtClean="0"/>
              <a:t>, elaborated by the </a:t>
            </a:r>
            <a:r>
              <a:rPr lang="en-US" dirty="0" err="1" smtClean="0"/>
              <a:t>liver.The</a:t>
            </a:r>
            <a:r>
              <a:rPr lang="en-US" dirty="0" smtClean="0"/>
              <a:t> resulting compounds are: </a:t>
            </a:r>
            <a:r>
              <a:rPr lang="en-US" dirty="0" err="1" smtClean="0"/>
              <a:t>succinylmonocholine</a:t>
            </a:r>
            <a:r>
              <a:rPr lang="en-US" dirty="0" smtClean="0"/>
              <a:t> (much less active), </a:t>
            </a:r>
            <a:r>
              <a:rPr lang="en-US" dirty="0" err="1" smtClean="0"/>
              <a:t>choline</a:t>
            </a:r>
            <a:r>
              <a:rPr lang="en-US" dirty="0" smtClean="0"/>
              <a:t> and </a:t>
            </a:r>
            <a:r>
              <a:rPr lang="en-US" dirty="0" err="1" smtClean="0"/>
              <a:t>succinic</a:t>
            </a:r>
            <a:r>
              <a:rPr lang="en-US" dirty="0" smtClean="0"/>
              <a:t> acid.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most instances it causes fibrillations and </a:t>
            </a:r>
            <a:r>
              <a:rPr lang="en-US" dirty="0" err="1" smtClean="0"/>
              <a:t>fasciculattions</a:t>
            </a:r>
            <a:r>
              <a:rPr lang="en-US" dirty="0" smtClean="0"/>
              <a:t> prior to muscular relaxation.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acts in two phases: </a:t>
            </a:r>
          </a:p>
          <a:p>
            <a:pPr>
              <a:buNone/>
            </a:pPr>
            <a:r>
              <a:rPr lang="en-US" dirty="0" smtClean="0"/>
              <a:t>*In lower doses it causes the opening of the Na</a:t>
            </a:r>
            <a:r>
              <a:rPr lang="en-US" baseline="30000" dirty="0" smtClean="0"/>
              <a:t>+</a:t>
            </a:r>
            <a:r>
              <a:rPr lang="en-US" dirty="0" smtClean="0"/>
              <a:t> channel associated with the nicotinic receptors which results in depolarization and this leads to a transient twitching of the muscle.</a:t>
            </a:r>
          </a:p>
          <a:p>
            <a:pPr>
              <a:buNone/>
            </a:pPr>
            <a:r>
              <a:rPr lang="en-US" dirty="0" smtClean="0"/>
              <a:t>*The continuous binding of the depolarizing agent renders the receptors incapable of transmitting further </a:t>
            </a:r>
            <a:r>
              <a:rPr lang="en-US" dirty="0" err="1" smtClean="0"/>
              <a:t>impulses.In</a:t>
            </a:r>
            <a:r>
              <a:rPr lang="en-US" dirty="0" smtClean="0"/>
              <a:t> time, membrane </a:t>
            </a:r>
            <a:r>
              <a:rPr lang="en-US" dirty="0" err="1" smtClean="0"/>
              <a:t>repolarizes</a:t>
            </a:r>
            <a:r>
              <a:rPr lang="en-US" dirty="0" smtClean="0"/>
              <a:t> but the nicotinic receptor is desensitized to effects of </a:t>
            </a:r>
            <a:r>
              <a:rPr lang="en-US" dirty="0" err="1" smtClean="0"/>
              <a:t>ACh</a:t>
            </a:r>
            <a:r>
              <a:rPr lang="en-US" dirty="0" smtClean="0"/>
              <a:t> / </a:t>
            </a:r>
            <a:r>
              <a:rPr lang="en-US" dirty="0" err="1" smtClean="0"/>
              <a:t>cholinomimetic</a:t>
            </a:r>
            <a:r>
              <a:rPr lang="en-US" dirty="0" smtClean="0"/>
              <a:t> </a:t>
            </a:r>
            <a:r>
              <a:rPr lang="en-US" dirty="0" err="1" smtClean="0"/>
              <a:t>drugs.This</a:t>
            </a:r>
            <a:r>
              <a:rPr lang="en-US" dirty="0" smtClean="0"/>
              <a:t> causes within a few minutes after </a:t>
            </a:r>
            <a:r>
              <a:rPr lang="en-US" dirty="0" err="1" smtClean="0"/>
              <a:t>fascicullations</a:t>
            </a:r>
            <a:r>
              <a:rPr lang="en-US" dirty="0" smtClean="0"/>
              <a:t> a flaccid paralysis.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</a:t>
            </a:r>
            <a:r>
              <a:rPr lang="en-US" sz="4000" b="1" u="sng" dirty="0" smtClean="0">
                <a:solidFill>
                  <a:srgbClr val="FF0000"/>
                </a:solidFill>
              </a:rPr>
              <a:t>Pharmacological actions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			( Atropine as prototype)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Clinical uses:</a:t>
            </a:r>
            <a:endParaRPr lang="en-US" dirty="0" smtClean="0"/>
          </a:p>
          <a:p>
            <a:r>
              <a:rPr lang="en-US" dirty="0" smtClean="0"/>
              <a:t>-it is useful when rapid </a:t>
            </a:r>
            <a:r>
              <a:rPr lang="en-US" dirty="0" err="1" smtClean="0"/>
              <a:t>endotracheal</a:t>
            </a:r>
            <a:r>
              <a:rPr lang="en-US" dirty="0" smtClean="0"/>
              <a:t> intubation is required during the induction of anesthesia;</a:t>
            </a:r>
          </a:p>
          <a:p>
            <a:r>
              <a:rPr lang="en-US" dirty="0" smtClean="0"/>
              <a:t>-more rare it is used as an adjuvant in the treatment of fractures and dislocations.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Side effects: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apnoea</a:t>
            </a:r>
            <a:r>
              <a:rPr lang="en-US" dirty="0" smtClean="0"/>
              <a:t>: due to the paralyses of the diaphragm if there it is a genetically related deficiency of </a:t>
            </a:r>
            <a:r>
              <a:rPr lang="en-US" dirty="0" err="1" smtClean="0"/>
              <a:t>pseudocholinesterase</a:t>
            </a:r>
            <a:r>
              <a:rPr lang="en-US" dirty="0" smtClean="0"/>
              <a:t>;</a:t>
            </a:r>
          </a:p>
          <a:p>
            <a:r>
              <a:rPr lang="en-US" dirty="0" smtClean="0"/>
              <a:t>-postoperatively, muscle pain may occur due to the </a:t>
            </a:r>
            <a:r>
              <a:rPr lang="en-US" dirty="0" err="1" smtClean="0"/>
              <a:t>fasciculattions</a:t>
            </a:r>
            <a:r>
              <a:rPr lang="en-US" dirty="0" smtClean="0"/>
              <a:t> which induce the release of </a:t>
            </a:r>
            <a:r>
              <a:rPr lang="en-US" dirty="0" err="1" smtClean="0"/>
              <a:t>myoglobin</a:t>
            </a:r>
            <a:r>
              <a:rPr lang="en-US" dirty="0" smtClean="0"/>
              <a:t>;</a:t>
            </a:r>
          </a:p>
          <a:p>
            <a:r>
              <a:rPr lang="en-US" dirty="0" smtClean="0"/>
              <a:t>-due to the contractions of </a:t>
            </a:r>
            <a:r>
              <a:rPr lang="en-US" dirty="0" err="1" smtClean="0"/>
              <a:t>extraocular</a:t>
            </a:r>
            <a:r>
              <a:rPr lang="en-US" dirty="0" smtClean="0"/>
              <a:t> muscles the danger of transient elevated intraocular pressure may occur.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hyperpotassemia</a:t>
            </a:r>
            <a:r>
              <a:rPr lang="en-US" dirty="0" smtClean="0"/>
              <a:t> as a result of muscular stimulation ; it may cause cardiac arrhythmias.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1)EYE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 smtClean="0"/>
              <a:t>mydriasis</a:t>
            </a:r>
            <a:r>
              <a:rPr lang="en-US" b="1" dirty="0" smtClean="0"/>
              <a:t> </a:t>
            </a:r>
            <a:r>
              <a:rPr lang="en-US" dirty="0" smtClean="0"/>
              <a:t>(relaxation of sphincter of pupil);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 smtClean="0"/>
              <a:t>cycloplegia</a:t>
            </a:r>
            <a:r>
              <a:rPr lang="en-US" dirty="0" smtClean="0"/>
              <a:t> (relaxation of </a:t>
            </a:r>
            <a:r>
              <a:rPr lang="en-US" dirty="0" err="1" smtClean="0"/>
              <a:t>ciliary</a:t>
            </a:r>
            <a:r>
              <a:rPr lang="en-US" dirty="0" smtClean="0"/>
              <a:t> muscles);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abolition</a:t>
            </a:r>
            <a:r>
              <a:rPr lang="en-US" dirty="0" smtClean="0"/>
              <a:t> of light reflex.</a:t>
            </a:r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 err="1" smtClean="0"/>
              <a:t>resuls</a:t>
            </a:r>
            <a:r>
              <a:rPr lang="en-US" dirty="0" smtClean="0"/>
              <a:t> in photophobia and blurring of near </a:t>
            </a:r>
            <a:r>
              <a:rPr lang="en-US" dirty="0" err="1" smtClean="0"/>
              <a:t>vision.All</a:t>
            </a:r>
            <a:r>
              <a:rPr lang="en-US" dirty="0" smtClean="0"/>
              <a:t> last 7-10 days.</a:t>
            </a:r>
          </a:p>
          <a:p>
            <a:pPr>
              <a:buNone/>
            </a:pPr>
            <a:r>
              <a:rPr lang="en-US" dirty="0" smtClean="0"/>
              <a:t> The intraocular  tension tends to rise , specially in narrow angle glaucoma !!!.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2)UROGENITAL TRACT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relaxant</a:t>
            </a:r>
            <a:r>
              <a:rPr lang="en-US" dirty="0" smtClean="0"/>
              <a:t> action on </a:t>
            </a:r>
            <a:r>
              <a:rPr lang="en-US" dirty="0" err="1" smtClean="0"/>
              <a:t>ureter</a:t>
            </a:r>
            <a:r>
              <a:rPr lang="en-US" dirty="0" smtClean="0"/>
              <a:t> and urinary bladder (urinary retention can occur);</a:t>
            </a:r>
          </a:p>
          <a:p>
            <a:pPr>
              <a:buNone/>
            </a:pPr>
            <a:r>
              <a:rPr lang="en-US" dirty="0" smtClean="0"/>
              <a:t>- effect on uterus is minimal.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3)BRONCHI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 smtClean="0"/>
              <a:t>bronchodilation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-reduced secretion.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4)GASTROINTESTINAL TRACT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reduced tone and motility </a:t>
            </a:r>
            <a:r>
              <a:rPr lang="en-US" dirty="0" smtClean="0"/>
              <a:t>(relaxation, slowed peristalsis of stomach and intestine);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decreased gastrointestinal secretion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! however, peristalsis is only incompletely suppressed because it is primarily regulated by local reflexes and other neurotransmitters -5-HT; </a:t>
            </a:r>
            <a:r>
              <a:rPr lang="en-US" dirty="0" err="1" smtClean="0"/>
              <a:t>enkephalin</a:t>
            </a:r>
            <a:r>
              <a:rPr lang="en-US" dirty="0" smtClean="0"/>
              <a:t>- .</a:t>
            </a:r>
          </a:p>
          <a:p>
            <a:pPr>
              <a:buNone/>
            </a:pPr>
            <a:r>
              <a:rPr lang="en-US" dirty="0" smtClean="0"/>
              <a:t>-relaxation of </a:t>
            </a:r>
            <a:r>
              <a:rPr lang="en-US" dirty="0" err="1" smtClean="0"/>
              <a:t>biliary</a:t>
            </a:r>
            <a:r>
              <a:rPr lang="en-US" dirty="0" smtClean="0"/>
              <a:t> tract is less marked.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5)HEART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-initial transient  </a:t>
            </a:r>
            <a:r>
              <a:rPr lang="en-US" dirty="0" err="1" smtClean="0"/>
              <a:t>bradycardia</a:t>
            </a:r>
            <a:r>
              <a:rPr lang="en-US" dirty="0" smtClean="0"/>
              <a:t> caused by blockade of </a:t>
            </a:r>
            <a:r>
              <a:rPr lang="en-US" dirty="0" err="1" smtClean="0"/>
              <a:t>muscarinic</a:t>
            </a:r>
            <a:r>
              <a:rPr lang="en-US" dirty="0" smtClean="0"/>
              <a:t> </a:t>
            </a:r>
            <a:r>
              <a:rPr lang="en-US" dirty="0" err="1" smtClean="0"/>
              <a:t>autoreceptors</a:t>
            </a:r>
            <a:r>
              <a:rPr lang="en-US" dirty="0" smtClean="0"/>
              <a:t> on </a:t>
            </a:r>
            <a:r>
              <a:rPr lang="en-US" dirty="0" err="1" smtClean="0"/>
              <a:t>vagal</a:t>
            </a:r>
            <a:r>
              <a:rPr lang="en-US" dirty="0" smtClean="0"/>
              <a:t> nerve endings augmenting </a:t>
            </a:r>
            <a:r>
              <a:rPr lang="en-US" dirty="0" err="1" smtClean="0"/>
              <a:t>ACh</a:t>
            </a:r>
            <a:r>
              <a:rPr lang="en-US" dirty="0" smtClean="0"/>
              <a:t> release;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-then tachycardia from blockade of M</a:t>
            </a:r>
            <a:r>
              <a:rPr lang="en-US" baseline="-25000" dirty="0" smtClean="0"/>
              <a:t>2</a:t>
            </a:r>
            <a:r>
              <a:rPr lang="en-US" dirty="0" smtClean="0"/>
              <a:t> receptors in the heart.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2174</Words>
  <Application>Microsoft Office PowerPoint</Application>
  <PresentationFormat>On-screen Show (4:3)</PresentationFormat>
  <Paragraphs>190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 ANTIMUSCARINIC DRUGS  (M-CHOLINOLYTICS/     MUSCARINIC  RECEPTORS  ANTAGONISTS)  </vt:lpstr>
      <vt:lpstr>Slide 2</vt:lpstr>
      <vt:lpstr>Classification:  </vt:lpstr>
      <vt:lpstr>Slide 4</vt:lpstr>
      <vt:lpstr>Slide 5</vt:lpstr>
      <vt:lpstr>1)EYE </vt:lpstr>
      <vt:lpstr>Slide 7</vt:lpstr>
      <vt:lpstr>Slide 8</vt:lpstr>
      <vt:lpstr>5)HEART</vt:lpstr>
      <vt:lpstr>Slide 10</vt:lpstr>
      <vt:lpstr>8) CNS</vt:lpstr>
      <vt:lpstr>Slide 12</vt:lpstr>
      <vt:lpstr> Clinical uses ( atropine and atropine substitutes) </vt:lpstr>
      <vt:lpstr>Slide 14</vt:lpstr>
      <vt:lpstr>Slide 15</vt:lpstr>
      <vt:lpstr>Slide 16</vt:lpstr>
      <vt:lpstr>Clinical uses: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The mechanism of neuromuscular transmission at the end-plate is:</vt:lpstr>
      <vt:lpstr>Slide 26</vt:lpstr>
      <vt:lpstr>Classification:</vt:lpstr>
      <vt:lpstr>Slide 28</vt:lpstr>
      <vt:lpstr>Mechanism of action:</vt:lpstr>
      <vt:lpstr>Slide 30</vt:lpstr>
      <vt:lpstr>Slide 31</vt:lpstr>
      <vt:lpstr>Slide 32</vt:lpstr>
      <vt:lpstr> </vt:lpstr>
      <vt:lpstr>Slide 34</vt:lpstr>
      <vt:lpstr>Slide 35</vt:lpstr>
      <vt:lpstr>Slide 36</vt:lpstr>
      <vt:lpstr>Acacia tetragonophylla, commonly known as curara, kurara or dead finish, is a tree in the family Fabaceae ( Australia). </vt:lpstr>
      <vt:lpstr>Slide 38</vt:lpstr>
      <vt:lpstr>Slide 39</vt:lpstr>
      <vt:lpstr>Slide 40</vt:lpstr>
      <vt:lpstr>Other nondepolarizing agents:</vt:lpstr>
      <vt:lpstr>  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zet</dc:creator>
  <cp:lastModifiedBy>zet</cp:lastModifiedBy>
  <cp:revision>72</cp:revision>
  <dcterms:created xsi:type="dcterms:W3CDTF">2011-01-13T05:15:01Z</dcterms:created>
  <dcterms:modified xsi:type="dcterms:W3CDTF">2011-11-08T14:03:30Z</dcterms:modified>
</cp:coreProperties>
</file>