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8" r:id="rId3"/>
    <p:sldId id="324" r:id="rId4"/>
    <p:sldId id="323" r:id="rId5"/>
    <p:sldId id="311" r:id="rId6"/>
    <p:sldId id="312" r:id="rId7"/>
    <p:sldId id="313" r:id="rId8"/>
    <p:sldId id="314" r:id="rId9"/>
    <p:sldId id="315" r:id="rId10"/>
    <p:sldId id="317" r:id="rId11"/>
    <p:sldId id="318" r:id="rId12"/>
    <p:sldId id="319" r:id="rId13"/>
    <p:sldId id="303" r:id="rId14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&#1048;&#1041;&#1044;&#1040;\&#1055;&#1088;&#1077;&#1087;&#1086;&#1076;&#1072;&#1074;&#1072;&#1085;&#1080;&#1077;\&#1057;&#1090;&#1088;&#1072;&#1090;&#1077;&#1075;&#1080;&#1095;&#1077;&#1089;&#1082;&#1080;&#1081;%20&#1084;&#1077;&#1085;&#1077;&#1076;&#1078;&#1084;&#1077;&#1085;&#1090;%20(&#1092;&#1080;&#1085;&#1072;&#1085;&#1089;&#1099;)\&#1058;&#1077;&#1084;&#1072;%20-%20&#1089;&#1090;&#1088;&#1072;&#1090;&#1077;&#1075;&#1080;&#1095;&#1077;&#1089;&#1082;&#1080;&#1081;%20&#1092;&#1080;&#1085;&#1072;&#1085;&#1089;&#1086;&#1074;&#1099;&#1081;%20&#1072;&#1085;&#1072;&#1083;&#1080;&#1079;\&#1069;&#1088;&#1094;&#1075;&#1072;&#1084;&#1084;&#1072;%20&#1088;&#1080;&#1090;&#1077;&#1081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53932786526684162"/>
                  <c:y val="-0.1570541703120443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</c:trendlineLbl>
          </c:trendline>
          <c:xVal>
            <c:numRef>
              <c:f>Отрасль!$D$19:$D$24</c:f>
              <c:numCache>
                <c:formatCode>0%</c:formatCode>
                <c:ptCount val="6"/>
                <c:pt idx="0">
                  <c:v>0.56999999999999995</c:v>
                </c:pt>
                <c:pt idx="1">
                  <c:v>0.46</c:v>
                </c:pt>
                <c:pt idx="2">
                  <c:v>0.41</c:v>
                </c:pt>
                <c:pt idx="3">
                  <c:v>0.12</c:v>
                </c:pt>
                <c:pt idx="4">
                  <c:v>7.0000000000000007E-2</c:v>
                </c:pt>
                <c:pt idx="5">
                  <c:v>0.21</c:v>
                </c:pt>
              </c:numCache>
            </c:numRef>
          </c:xVal>
          <c:yVal>
            <c:numRef>
              <c:f>Отрасль!$C$19:$C$24</c:f>
              <c:numCache>
                <c:formatCode>General</c:formatCode>
                <c:ptCount val="6"/>
                <c:pt idx="0">
                  <c:v>10.01</c:v>
                </c:pt>
                <c:pt idx="1">
                  <c:v>5.76</c:v>
                </c:pt>
                <c:pt idx="2">
                  <c:v>6.21</c:v>
                </c:pt>
                <c:pt idx="3">
                  <c:v>2.82</c:v>
                </c:pt>
                <c:pt idx="4">
                  <c:v>1.72</c:v>
                </c:pt>
                <c:pt idx="5">
                  <c:v>2.4900000000000002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76384"/>
        <c:axId val="126977920"/>
      </c:scatterChart>
      <c:valAx>
        <c:axId val="12697638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26977920"/>
        <c:crosses val="autoZero"/>
        <c:crossBetween val="midCat"/>
      </c:valAx>
      <c:valAx>
        <c:axId val="12697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763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FC464370-1645-44FE-80A5-57AFE2D2AE6A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643894E5-F473-4A0D-82E7-A6C3727A8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269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B73106F0-F547-4505-8AAA-89D8AF126EE0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C59B8547-9FCD-4433-8A29-CE13E9CA7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9522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5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80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5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13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55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5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9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7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65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75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94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2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IPO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(С) Вашакмадзе Теймураз, 2012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8547-9FCD-4433-8A29-CE13E9CA76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0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64D6-46D1-43F7-9599-51146AF3FAD2}" type="datetime1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5618-0E60-465D-AA5A-BFACE628C010}" type="datetime1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D086-AEAD-4548-916B-3429DC09D3BB}" type="datetime1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6C2-F729-4141-BFA9-225209927B6E}" type="datetime1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2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1DD5-2A8F-4BAC-9293-75249E24F05E}" type="datetime1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8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7DF5-8327-4FB1-9FDF-E9BCD745582F}" type="datetime1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1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14DB-4FD1-41A6-9697-C6F049981E9C}" type="datetime1">
              <a:rPr lang="ru-RU" smtClean="0"/>
              <a:t>09.10.2012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2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0DDF-0CAB-45B5-B471-FB10ADA2945B}" type="datetime1">
              <a:rPr lang="ru-RU" smtClean="0"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528A-3448-45DF-9F05-7851CA44D688}" type="datetime1">
              <a:rPr lang="ru-RU" smtClean="0"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7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1B7D-FFC2-4A57-B843-5378CB40E9BB}" type="datetime1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5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3389-053A-4017-9884-DFC1853689C2}" type="datetime1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2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32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37444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93A3-F42E-4567-88E6-6A1D0DB6096D}" type="datetime1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555A5-65D2-45B5-9CF9-CC54429B5B6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0" y="626702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-2604" y="1040036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3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imuraz@centmillion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mailto:teimuraz.vashakmadz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../clipboard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Стратегический </a:t>
            </a:r>
            <a:r>
              <a:rPr lang="ru-RU" sz="3200" dirty="0"/>
              <a:t>сравнительный финансовый анализ через призму ESG </a:t>
            </a:r>
            <a:r>
              <a:rPr lang="ru-RU" sz="3200" dirty="0" smtClean="0"/>
              <a:t>показателей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Вашакмадзе</a:t>
            </a:r>
            <a:r>
              <a:rPr lang="ru-RU" dirty="0" smtClean="0"/>
              <a:t> </a:t>
            </a:r>
            <a:r>
              <a:rPr lang="ru-RU" dirty="0" err="1" smtClean="0"/>
              <a:t>Теймураз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43608" y="6356350"/>
            <a:ext cx="7056784" cy="365125"/>
          </a:xfrm>
        </p:spPr>
        <p:txBody>
          <a:bodyPr/>
          <a:lstStyle/>
          <a:p>
            <a:pPr algn="l"/>
            <a:r>
              <a:rPr lang="ru-RU" dirty="0" smtClean="0"/>
              <a:t>Настоящий документ разработан </a:t>
            </a:r>
            <a:r>
              <a:rPr lang="ru-RU" dirty="0" err="1" smtClean="0"/>
              <a:t>Вашакмадзе</a:t>
            </a:r>
            <a:r>
              <a:rPr lang="ru-RU" dirty="0" smtClean="0"/>
              <a:t> Т., и никакая его часть не может быть воспроизведена или передана в какой бы то не было форме если на то нет письменного разрешения </a:t>
            </a:r>
            <a:r>
              <a:rPr lang="ru-RU" dirty="0" err="1" smtClean="0"/>
              <a:t>Вашакмадзе</a:t>
            </a:r>
            <a:r>
              <a:rPr lang="ru-RU" dirty="0" smtClean="0"/>
              <a:t> 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6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ESG (Environmental, Social and Governance)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ESG – это набор нефинансовых показателей, которые измеряют экологическую безопасность, социальную ответственность и прозрачность корпоративного управления компании. Показатель ESG используется в социально ответственных инвестициях и рассчитывается на основе отчета корпоративной социальной ответственности, годового отчета и из других источников информации о компании.</a:t>
            </a:r>
          </a:p>
          <a:p>
            <a:r>
              <a:rPr lang="ru-RU" dirty="0" smtClean="0"/>
              <a:t>Институт </a:t>
            </a:r>
            <a:r>
              <a:rPr lang="en-US" dirty="0" smtClean="0"/>
              <a:t>CFA </a:t>
            </a:r>
            <a:r>
              <a:rPr lang="ru-RU" dirty="0" smtClean="0"/>
              <a:t>и</a:t>
            </a:r>
            <a:r>
              <a:rPr lang="ru-RU" dirty="0"/>
              <a:t> Общество Профессиональных Инвесторов </a:t>
            </a:r>
            <a:r>
              <a:rPr lang="ru-RU" dirty="0" smtClean="0"/>
              <a:t>Германии (</a:t>
            </a:r>
            <a:r>
              <a:rPr lang="en-US" dirty="0" smtClean="0"/>
              <a:t>DVFA) </a:t>
            </a:r>
            <a:r>
              <a:rPr lang="ru-RU" dirty="0" smtClean="0"/>
              <a:t>рекомендую включать ESG факторы в </a:t>
            </a:r>
            <a:r>
              <a:rPr lang="ru-RU" dirty="0"/>
              <a:t>финансовый анализ и при оценке </a:t>
            </a:r>
            <a:r>
              <a:rPr lang="ru-RU" dirty="0" smtClean="0"/>
              <a:t>компании.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Влияет ли уровень раскрытия информации по </a:t>
            </a:r>
            <a:r>
              <a:rPr lang="en-US" dirty="0" smtClean="0"/>
              <a:t>ESG </a:t>
            </a:r>
            <a:r>
              <a:rPr lang="ru-RU" dirty="0" smtClean="0"/>
              <a:t>факторам на стоимостной мультипликатор </a:t>
            </a:r>
            <a:r>
              <a:rPr lang="en-US" dirty="0" smtClean="0"/>
              <a:t>EV/IC?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49203"/>
              </p:ext>
            </p:extLst>
          </p:nvPr>
        </p:nvGraphicFramePr>
        <p:xfrm>
          <a:off x="251520" y="3284984"/>
          <a:ext cx="8640959" cy="2240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160"/>
                <a:gridCol w="1152128"/>
                <a:gridCol w="720080"/>
                <a:gridCol w="1057195"/>
                <a:gridCol w="1288575"/>
                <a:gridCol w="1182622"/>
                <a:gridCol w="722968"/>
                <a:gridCol w="1077231"/>
              </a:tblGrid>
              <a:tr h="960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Модель </a:t>
                      </a:r>
                      <a:r>
                        <a:rPr lang="ru-RU" sz="1400" dirty="0" smtClean="0">
                          <a:effectLst/>
                        </a:rPr>
                        <a:t>для </a:t>
                      </a:r>
                      <a:r>
                        <a:rPr lang="ru-RU" sz="1400" dirty="0">
                          <a:effectLst/>
                        </a:rPr>
                        <a:t>американского рынка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Корреляция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R^2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P-</a:t>
                      </a:r>
                      <a:r>
                        <a:rPr lang="ru-RU" sz="1400" dirty="0">
                          <a:effectLst/>
                        </a:rPr>
                        <a:t>значение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Модель </a:t>
                      </a:r>
                      <a:r>
                        <a:rPr lang="ru-RU" sz="1400" dirty="0" smtClean="0">
                          <a:effectLst/>
                        </a:rPr>
                        <a:t>для </a:t>
                      </a:r>
                      <a:r>
                        <a:rPr lang="ru-RU" sz="1400" dirty="0">
                          <a:effectLst/>
                        </a:rPr>
                        <a:t>российского рынка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Корреляция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R^2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</a:t>
                      </a: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2007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0,3963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0,1571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0,0113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2007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0,5956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0,3548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0,0410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2008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0,3417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0,1168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0,0308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2008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0,3670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0,1347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0,1341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2009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0,3475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0,1207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0,0280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 2009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0,2347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0,0551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0,3192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 2010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0,3457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0,1195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0,0289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 2010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0,0723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0,0052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0,7617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04" y="1654831"/>
            <a:ext cx="47714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модели </a:t>
            </a:r>
            <a:r>
              <a:rPr lang="ru-RU" dirty="0" err="1"/>
              <a:t>эрцгаммы</a:t>
            </a:r>
            <a:r>
              <a:rPr lang="ru-RU" dirty="0"/>
              <a:t> для анализа текущей и будущей бизнес модели через призму </a:t>
            </a:r>
            <a:r>
              <a:rPr lang="ru-RU" dirty="0" smtClean="0"/>
              <a:t>ESG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12</a:t>
            </a:fld>
            <a:endParaRPr lang="ru-RU"/>
          </a:p>
        </p:txBody>
      </p:sp>
      <p:pic>
        <p:nvPicPr>
          <p:cNvPr id="4098" name="Picture 2" descr="эрцгамма es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44" y="1153210"/>
            <a:ext cx="68311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13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50884" y="2838415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Контакты:</a:t>
            </a:r>
          </a:p>
          <a:p>
            <a:pPr algn="just"/>
            <a:endParaRPr lang="ru-RU" sz="2000" dirty="0"/>
          </a:p>
          <a:p>
            <a:pPr algn="just"/>
            <a:r>
              <a:rPr lang="en-US" sz="2000" dirty="0" err="1" smtClean="0"/>
              <a:t>Centmillion</a:t>
            </a:r>
            <a:r>
              <a:rPr lang="en-US" sz="2000" dirty="0" smtClean="0"/>
              <a:t> AG</a:t>
            </a:r>
          </a:p>
          <a:p>
            <a:pPr algn="just"/>
            <a:r>
              <a:rPr lang="en-US" sz="2000" dirty="0" smtClean="0">
                <a:hlinkClick r:id="rId3"/>
              </a:rPr>
              <a:t>teimuraz@centmillion.com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ru-RU" sz="2000" dirty="0" smtClean="0"/>
              <a:t>ИБДА </a:t>
            </a:r>
            <a:r>
              <a:rPr lang="ru-RU" sz="2000" dirty="0" err="1" smtClean="0"/>
              <a:t>РАНХиГС</a:t>
            </a:r>
            <a:endParaRPr lang="ru-RU" sz="2000" dirty="0" smtClean="0"/>
          </a:p>
          <a:p>
            <a:pPr algn="just"/>
            <a:r>
              <a:rPr lang="en-US" sz="2000" dirty="0" smtClean="0">
                <a:hlinkClick r:id="rId4"/>
              </a:rPr>
              <a:t>teimuraz.vashakmadze@gmail.com</a:t>
            </a:r>
            <a:endParaRPr lang="ru-RU" sz="2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750883" y="1345402"/>
            <a:ext cx="50405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Теймураз </a:t>
            </a:r>
            <a:r>
              <a:rPr lang="ru-RU" b="1" dirty="0" err="1" smtClean="0"/>
              <a:t>Вашакмадзе</a:t>
            </a:r>
            <a:endParaRPr lang="en-US" b="1" dirty="0" smtClean="0"/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Главный инвестиционный стратег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Centmillion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AG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Преподаватель по финансам ИБДА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РАНХиГС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Директор магистерских программ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РАНХиГС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«Международный менеджмент» и «Международный бизнес»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976"/>
            <a:ext cx="3456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Проблема управления стоимостью бизнеса заключается в том, что более 50% стоимости бизнеса заключается в остаточной стоимости и мы не располагаем </a:t>
            </a:r>
            <a:r>
              <a:rPr lang="ru-RU" sz="1800" u="sng" dirty="0" smtClean="0"/>
              <a:t>качественными</a:t>
            </a:r>
            <a:r>
              <a:rPr lang="ru-RU" sz="1800" dirty="0" smtClean="0"/>
              <a:t> индикаторами управления остаточной стоимостью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799895"/>
              </p:ext>
            </p:extLst>
          </p:nvPr>
        </p:nvGraphicFramePr>
        <p:xfrm>
          <a:off x="4881996" y="2565301"/>
          <a:ext cx="3528392" cy="2880324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301418"/>
                <a:gridCol w="336556"/>
                <a:gridCol w="316758"/>
                <a:gridCol w="316758"/>
                <a:gridCol w="316758"/>
                <a:gridCol w="336556"/>
                <a:gridCol w="316758"/>
                <a:gridCol w="316758"/>
                <a:gridCol w="316758"/>
                <a:gridCol w="316758"/>
                <a:gridCol w="336556"/>
              </a:tblGrid>
              <a:tr h="320036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0.0%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0.5%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1.0%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1.5%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2.0%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2.5%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3.0%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3.5%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4.0%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4.5%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80%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82%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83%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89%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98%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10%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66%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78%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15%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56%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20%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25%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41%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30%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34%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35%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003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/>
                        <a:t>40%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/>
                        <a:t>23%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/>
                        <a:t>23%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594265" y="2266481"/>
            <a:ext cx="2096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/>
              <a:t>Пост прогнозный темп роста</a:t>
            </a:r>
            <a:endParaRPr lang="en-US" sz="1200" b="1" dirty="0"/>
          </a:p>
        </p:txBody>
      </p:sp>
      <p:sp>
        <p:nvSpPr>
          <p:cNvPr id="8" name="Rectangle 20"/>
          <p:cNvSpPr/>
          <p:nvPr/>
        </p:nvSpPr>
        <p:spPr>
          <a:xfrm>
            <a:off x="4532746" y="1412776"/>
            <a:ext cx="4176712" cy="4537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4626408" y="1446114"/>
            <a:ext cx="4032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Доля остаточной стоимости в фундаментальной стоимости бизнеса. Расчет сделан для гипотетической компании с 5-и летним прогнозным периодом.</a:t>
            </a:r>
            <a:endParaRPr lang="en-US" sz="1200" b="1" dirty="0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1930339" y="3483636"/>
            <a:ext cx="504056" cy="914407"/>
          </a:xfrm>
          <a:prstGeom prst="rect">
            <a:avLst/>
          </a:prstGeom>
          <a:pattFill prst="ltHorz">
            <a:fgClr>
              <a:schemeClr val="accent6"/>
            </a:fgClr>
            <a:bgClr>
              <a:schemeClr val="bg1"/>
            </a:bgClr>
          </a:patt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5055" y="3446536"/>
            <a:ext cx="20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Стоимость бизнеса</a:t>
            </a:r>
            <a:endParaRPr lang="ru-RU" dirty="0"/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1344341" y="1413351"/>
            <a:ext cx="363447" cy="44357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1355195" y="4563759"/>
            <a:ext cx="1656184" cy="9144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Инвестированный капитал</a:t>
            </a:r>
            <a:endParaRPr lang="ru-RU" sz="1400" dirty="0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2661267" y="1413351"/>
            <a:ext cx="360040" cy="22754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69352" y="2238991"/>
            <a:ext cx="105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Пост прогнозный </a:t>
            </a:r>
            <a:r>
              <a:rPr lang="en-US" sz="1200" dirty="0" smtClean="0"/>
              <a:t>EVA</a:t>
            </a:r>
            <a:endParaRPr lang="ru-RU" sz="1200" dirty="0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2650876" y="3688813"/>
            <a:ext cx="400875" cy="504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969352" y="3722456"/>
            <a:ext cx="105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</a:t>
            </a:r>
            <a:r>
              <a:rPr lang="ru-RU" sz="1200" dirty="0" smtClean="0"/>
              <a:t>рогнозный </a:t>
            </a:r>
            <a:r>
              <a:rPr lang="en-US" sz="1200" dirty="0" smtClean="0"/>
              <a:t>EVA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26084" y="1413347"/>
            <a:ext cx="914405" cy="2275466"/>
          </a:xfrm>
          <a:prstGeom prst="rect">
            <a:avLst/>
          </a:prstGeom>
          <a:pattFill prst="ltDnDiag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Эрцгамма</a:t>
            </a:r>
            <a:r>
              <a:rPr lang="ru-RU" dirty="0" smtClean="0"/>
              <a:t> </a:t>
            </a:r>
            <a:r>
              <a:rPr lang="ru-RU" dirty="0"/>
              <a:t>бизнес </a:t>
            </a:r>
            <a:r>
              <a:rPr lang="ru-RU" dirty="0" smtClean="0"/>
              <a:t>модели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3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1520" y="1167199"/>
            <a:ext cx="163448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Стоимость компании</a:t>
            </a:r>
            <a:endParaRPr lang="ru-RU" sz="1400" dirty="0"/>
          </a:p>
        </p:txBody>
      </p:sp>
      <p:cxnSp>
        <p:nvCxnSpPr>
          <p:cNvPr id="7" name="Прямая со стрелкой 6"/>
          <p:cNvCxnSpPr>
            <a:stCxn id="5" idx="4"/>
            <a:endCxn id="8" idx="0"/>
          </p:cNvCxnSpPr>
          <p:nvPr/>
        </p:nvCxnSpPr>
        <p:spPr>
          <a:xfrm>
            <a:off x="1068760" y="2081599"/>
            <a:ext cx="0" cy="711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2792821"/>
            <a:ext cx="1490464" cy="13267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VBM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2792822"/>
            <a:ext cx="1490464" cy="329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EBOP-model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3291433"/>
            <a:ext cx="1490464" cy="329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3790047"/>
            <a:ext cx="1490464" cy="329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CVA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>
            <a:stCxn id="8" idx="3"/>
            <a:endCxn id="15" idx="1"/>
          </p:cNvCxnSpPr>
          <p:nvPr/>
        </p:nvCxnSpPr>
        <p:spPr>
          <a:xfrm flipV="1">
            <a:off x="1813992" y="2957562"/>
            <a:ext cx="525760" cy="4986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8" idx="3"/>
            <a:endCxn id="18" idx="1"/>
          </p:cNvCxnSpPr>
          <p:nvPr/>
        </p:nvCxnSpPr>
        <p:spPr>
          <a:xfrm flipV="1">
            <a:off x="1813992" y="3456173"/>
            <a:ext cx="525760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8" idx="3"/>
            <a:endCxn id="19" idx="1"/>
          </p:cNvCxnSpPr>
          <p:nvPr/>
        </p:nvCxnSpPr>
        <p:spPr>
          <a:xfrm>
            <a:off x="1813992" y="3456174"/>
            <a:ext cx="525760" cy="49861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02406" y="2086867"/>
                <a:ext cx="2366289" cy="294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𝑅𝐼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𝐸𝑞𝑢𝑖𝑡𝑦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∗(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𝑅𝑂𝐸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06" y="2086867"/>
                <a:ext cx="2366289" cy="294824"/>
              </a:xfrm>
              <a:prstGeom prst="rect">
                <a:avLst/>
              </a:prstGeom>
              <a:blipFill rotWithShape="1"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2339752" y="3291435"/>
            <a:ext cx="1490464" cy="329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 smtClean="0"/>
              <a:t>EVA</a:t>
            </a:r>
            <a:endParaRPr lang="ru-RU" strike="sngStrike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39752" y="3790046"/>
            <a:ext cx="1490464" cy="329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trike="sngStrike" dirty="0" smtClean="0"/>
              <a:t>CVA</a:t>
            </a:r>
            <a:endParaRPr lang="ru-RU" strike="sngStrike" dirty="0"/>
          </a:p>
        </p:txBody>
      </p:sp>
      <p:cxnSp>
        <p:nvCxnSpPr>
          <p:cNvPr id="29" name="Соединительная линия уступом 28"/>
          <p:cNvCxnSpPr>
            <a:stCxn id="15" idx="0"/>
            <a:endCxn id="25" idx="2"/>
          </p:cNvCxnSpPr>
          <p:nvPr/>
        </p:nvCxnSpPr>
        <p:spPr>
          <a:xfrm rot="5400000" flipH="1" flipV="1">
            <a:off x="2879702" y="2586974"/>
            <a:ext cx="411131" cy="56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3203848" y="2028955"/>
            <a:ext cx="626368" cy="43204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96348" y="1485899"/>
                <a:ext cx="1548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𝑷</m:t>
                      </m:r>
                      <m:r>
                        <a:rPr lang="en-US" sz="1200" b="1" i="1" smtClean="0">
                          <a:latin typeface="Cambria Math"/>
                        </a:rPr>
                        <m:t>/</m:t>
                      </m:r>
                      <m:r>
                        <a:rPr lang="en-US" sz="1200" b="1" i="1" smtClean="0">
                          <a:latin typeface="Cambria Math"/>
                        </a:rPr>
                        <m:t>𝑩</m:t>
                      </m:r>
                      <m:r>
                        <a:rPr lang="en-US" sz="1200" b="1" i="1" smtClean="0">
                          <a:latin typeface="Cambria Math"/>
                        </a:rPr>
                        <m:t>=</m:t>
                      </m:r>
                      <m:r>
                        <a:rPr lang="en-US" sz="1200" b="1" i="1" smtClean="0">
                          <a:latin typeface="Cambria Math"/>
                        </a:rPr>
                        <m:t>𝒂</m:t>
                      </m:r>
                      <m:r>
                        <a:rPr lang="en-US" sz="1200" b="1" i="1" smtClean="0">
                          <a:latin typeface="Cambria Math"/>
                        </a:rPr>
                        <m:t>+</m:t>
                      </m:r>
                      <m:r>
                        <a:rPr lang="en-US" sz="1200" b="1" i="1" smtClean="0">
                          <a:latin typeface="Cambria Math"/>
                        </a:rPr>
                        <m:t>𝒃</m:t>
                      </m:r>
                      <m:r>
                        <a:rPr lang="en-US" sz="1200" b="1" i="1" smtClean="0">
                          <a:latin typeface="Cambria Math"/>
                        </a:rPr>
                        <m:t>∗</m:t>
                      </m:r>
                      <m:r>
                        <a:rPr lang="en-US" sz="1200" b="1" i="1" smtClean="0">
                          <a:latin typeface="Cambria Math"/>
                        </a:rPr>
                        <m:t>𝑹𝑶𝑬</m:t>
                      </m:r>
                    </m:oMath>
                  </m:oMathPara>
                </a14:m>
                <a:endParaRPr lang="ru-RU" sz="1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48" y="1485899"/>
                <a:ext cx="1548244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78" name="Прямая со стрелкой 3077"/>
          <p:cNvCxnSpPr>
            <a:stCxn id="5" idx="6"/>
            <a:endCxn id="3083" idx="1"/>
          </p:cNvCxnSpPr>
          <p:nvPr/>
        </p:nvCxnSpPr>
        <p:spPr>
          <a:xfrm>
            <a:off x="1886000" y="1624399"/>
            <a:ext cx="4583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0" name="Прямая со стрелкой 3079"/>
          <p:cNvCxnSpPr>
            <a:stCxn id="25" idx="0"/>
            <a:endCxn id="3083" idx="2"/>
          </p:cNvCxnSpPr>
          <p:nvPr/>
        </p:nvCxnSpPr>
        <p:spPr>
          <a:xfrm flipV="1">
            <a:off x="3085551" y="1814236"/>
            <a:ext cx="4008" cy="272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3" name="Прямоугольник 3082"/>
          <p:cNvSpPr/>
          <p:nvPr/>
        </p:nvSpPr>
        <p:spPr>
          <a:xfrm>
            <a:off x="2344327" y="1434561"/>
            <a:ext cx="1490464" cy="3796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94" name="Соединительная линия уступом 3093"/>
          <p:cNvCxnSpPr>
            <a:stCxn id="37" idx="3"/>
          </p:cNvCxnSpPr>
          <p:nvPr/>
        </p:nvCxnSpPr>
        <p:spPr>
          <a:xfrm>
            <a:off x="3844592" y="1624399"/>
            <a:ext cx="451950" cy="27831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97" name="Соединительная линия уступом 3096"/>
          <p:cNvCxnSpPr>
            <a:endCxn id="59" idx="2"/>
          </p:cNvCxnSpPr>
          <p:nvPr/>
        </p:nvCxnSpPr>
        <p:spPr>
          <a:xfrm rot="5400000" flipH="1" flipV="1">
            <a:off x="5355611" y="3120404"/>
            <a:ext cx="518570" cy="208476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12065"/>
          <a:stretch/>
        </p:blipFill>
        <p:spPr bwMode="auto">
          <a:xfrm>
            <a:off x="4422079" y="1305774"/>
            <a:ext cx="4470401" cy="259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9" name="TextBox 3098"/>
          <p:cNvSpPr txBox="1"/>
          <p:nvPr/>
        </p:nvSpPr>
        <p:spPr>
          <a:xfrm>
            <a:off x="4176649" y="4499828"/>
            <a:ext cx="46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9144000" cy="18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6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8" grpId="0" animBg="1"/>
      <p:bldP spid="19" grpId="0" animBg="1"/>
      <p:bldP spid="25" grpId="0"/>
      <p:bldP spid="27" grpId="0" animBg="1"/>
      <p:bldP spid="28" grpId="0" animBg="1"/>
      <p:bldP spid="30" grpId="0" animBg="1"/>
      <p:bldP spid="37" grpId="0"/>
      <p:bldP spid="30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Взаимосвязь модели </a:t>
            </a:r>
            <a:r>
              <a:rPr lang="ru-RU" dirty="0" err="1" smtClean="0"/>
              <a:t>эрцгаммы</a:t>
            </a:r>
            <a:r>
              <a:rPr lang="ru-RU" dirty="0" smtClean="0"/>
              <a:t> и элементов бизнес модели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555A5-65D2-45B5-9CF9-CC54429B5B6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166590"/>
              </p:ext>
            </p:extLst>
          </p:nvPr>
        </p:nvGraphicFramePr>
        <p:xfrm>
          <a:off x="1455698" y="1361152"/>
          <a:ext cx="7403561" cy="4372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436880"/>
                <a:gridCol w="502411"/>
                <a:gridCol w="502411"/>
                <a:gridCol w="502411"/>
                <a:gridCol w="502411"/>
                <a:gridCol w="502411"/>
                <a:gridCol w="502411"/>
                <a:gridCol w="502411"/>
                <a:gridCol w="502411"/>
                <a:gridCol w="502411"/>
                <a:gridCol w="502411"/>
                <a:gridCol w="502411"/>
              </a:tblGrid>
              <a:tr h="4461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Факторы </a:t>
                      </a:r>
                      <a:r>
                        <a:rPr lang="ru-RU" sz="1800" b="0" dirty="0" err="1" smtClean="0"/>
                        <a:t>эрцгаммы</a:t>
                      </a:r>
                      <a:endParaRPr lang="ru-RU" sz="1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</a:tr>
              <a:tr h="4461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Ф1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Ф2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Ф3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Ф4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Ф5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Ф6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Ф7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Ф8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Ф9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Ф10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Ф11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Ф12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Ключевые партнеры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Ключевые виды деятельности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Ключевые ресурсы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Ценностное предложение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Взаимоотношения с клиентами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Каналы сбыта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Потребительские</a:t>
                      </a:r>
                      <a:r>
                        <a:rPr lang="ru-RU" sz="1400" b="0" baseline="0" dirty="0" smtClean="0"/>
                        <a:t> сегменты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1095658" y="2239762"/>
            <a:ext cx="360040" cy="18002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095658" y="4039962"/>
            <a:ext cx="360040" cy="164167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11207" y="2781080"/>
            <a:ext cx="1779107" cy="738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/>
              <a:t>Структура </a:t>
            </a:r>
          </a:p>
          <a:p>
            <a:pPr algn="ctr"/>
            <a:r>
              <a:rPr lang="ru-RU" sz="1400" dirty="0" smtClean="0"/>
              <a:t>издержек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42489" y="4491464"/>
            <a:ext cx="164167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Потоки поступления доходов</a:t>
            </a:r>
            <a:endParaRPr lang="ru-RU" sz="1400" dirty="0"/>
          </a:p>
        </p:txBody>
      </p:sp>
      <p:pic>
        <p:nvPicPr>
          <p:cNvPr id="16" name="Рисунок 15" descr="http://i1072.photobucket.com/albums/w372/gelevera_d/02--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74" y="1196752"/>
            <a:ext cx="881344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oogle.com/images?q=tbn:ANd9GcQtUnn4rhZs85jeRyU61uRX4y6fNCOCTfjvCqlVoRFcjBTlDpimE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 bwMode="auto">
          <a:xfrm>
            <a:off x="1167149" y="1095716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oogle.com/images?q=tbn:ANd9GcSKy5geIXh4fwhmwP3gNT1j8OON1bfpurvYqRq1kc0pHO10KOm3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36" y="2810216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BQUEhIWFRQVFBcUFRYWFRkUGBYXFBgVFBQUFBUXGyYeGBojHBUUHy8gJScpLCwsFR4xNTAqNSYrLCkBCQoKDgwOGg8PGiocHB0pKSkpKSksKSkpLCkpKSkpLCwpKSksLCwpKSw1LCwpLCkpKSwpKSwsKTUsLCwsKSkpKf/AABEIAMIBBAMBIgACEQEDEQH/xAAbAAABBQEBAAAAAAAAAAAAAAAGAAECBAUDB//EAE0QAAEDAQQEBw0FBgUDBQEAAAEAAhEDBBIhMQUGQVETImFxgZHRBxQWMlJTkpOhscHS4SNCY3LwFzNigqLTNENzsvEVJFRklKOzwkT/xAAZAQEBAQEBAQAAAAAAAAAAAAAAAQIDBAX/xAAmEQEAAgIBBAMBAAIDAAAAAAAAARECEgMTITFRFCJBBIGRM0Jh/9oADAMBAAIRAxEAPwD0K6ldWONb7P5f9J7FMa1Wfzg9vYvd8jj9uHTy9NWEoWWNaLP5we3sT+FFn84Pb2J8jj9nTy9NQBK6ssa0Wfzg9vYm8KbP5we1Pkcfs6eXpq3UoWV4VWfy0vCqz+WnyOP2dPL01YTQsvwrs/lpeFNn8tPkcfs6eXpqQlCzPCiz+Wl4UWfywnyOP2dPL004ShZnhRZ/OBN4U2fznsT5HH7Onl6akJQsvwps/l+xONabP5z2FPkcfs6eXppwmhUKetVmGb56wug1ssoMh3vUn+nD2vSyW7qUKlV1ssxyeB0Fc/Caz+cHUexWP6OP9lOll6aISJWd4SWfzo6ndiXhHZ/PDqd2K/I4/Z08vSOstSqLLVNBhfVLYaBiccCQNsCSvMtX2VqjnU31Xsc0YNdwpdgceK0EiJHWF6f4RWfzzep3YsqvXoG1CvTr0g4sFN98VDMHixA5ty83PlhnFxLrxxljPeGI3RNUf556q3yKY0fV8+eqt8iKDVq/h9T/AJkxrVfwup/zLxavRYULagMC1N9Y9vsIlPeq/wDlt9c5G7aD4+7lvd2J+93/AMPWexNS4BFM1i4NFqkmYisXHDHLrXWvTtDM7VdnK9Vc3LdKJrfox7w2Ay81wc03jzEeLtEjpXSz2R4GIZJ3OcejxFdS4CHfFf8A8wf+4+qhUtdoAnvsYf8AqPqjfvd25vpH5FCpZXkEXWYiPGO3+RKLgGtFoz76zx/fOxnGUkR0LVVDGi4zBoHju3D+BJKLUauq25jPWVG+8FQGq/4bPXP+Rbmj7E28cXZeW8+9y0RYW8vpO7VdU2oKDVc+bZ61/wAiXgwfNs9a/wCRFgsTdx9J3an7xbuPpO7U1Ngp4MnzbPXP+RN4MnzTPXP+RFveTdx9J3al3k3cfSd2pqbBMas/hM9c/wDtp/Bj8Jnrn/IivvJu4+k7tS7xby+k7tTU2CngwfNM9dU+RLwY/CZ65/yIr7xbuPpO7U/eTdx9J3ampsE/Bj8Nnrn/ACJeDH4TPXP+RFneTdx9J3al3k3cfSd2pqbBPwY/CZ65/wAiXgx+Ez1z/kRZ3k3cfSd2pd5N3H0j2pqbBPwY/CZ65/8AbS8GPwmeuf8A20W95N3H0j2pd5t3H0ndqamwS8GPwmeuf/bS8Gfwmeuf/bRZ3k3l9J3al3k3l9J3amsGwSOrP4TfXP8A7afwa/Cb6939tFneTeX0ndqXebeX0ndqmsGwS8Gvwm+vd/bSOrX4Q9e7+2izvJv8XpO7Uu82/wAXpO7VdTYInVn8Ievd/bUqWr9xwcaQwIP74ujEQbtwTjslFnebf4vSd2rha7MAwnHMZuJHjDZKamyqKzv4er6pcK7c3qPamBTqjSpeKOYJ01HxRzKa0wjCi0YKZUWhAoUSFOExQY1Gq4NAhuGG3ZhOXIknAz/M7/cUlGl3Rw4x5vir5VLR2Z5grxRmfJoO/wBn1T3Tv9n1Tp0EYO/2fVPB3+z6p0xeN460Cj9R9UoO/wBn1S4Qbx1hPeETOCLUmg7/AGfVPH6j6pAp0Q0Hf7PqlB3+z6pm1WkwCCd0iUnVAMyBO8wi1J4O9NH6hSSJjNERj9QlH6hO1wOIII5MU6FGx3+xNB3+z6qSUoIwd/s+qUHf7PqpJIIwd/s+qaDv9n1U0kEFxtv7t3N7sfgu7lxtg+zd+UoMwqQTFSCy20LP4o5lMqFm8ULoQtMIpgniUxYP+MFQimSbuKRVGSRxnfmd7ykpPHHf+Y+3H4pLLS5o4Yu6FehU9Hfe6PirqQk+SSTpIhnFeaa1W1wtDi6m9wJADmtkADATivTCFk6xUxwD8N3vCkxcO3Byzx53Dzm12m4BDHOJMQ0SdvLyLas9d/eLQWlge974cIMCIPJjJWTUtLmPloJvBzTGcRjHu6UzLS+QLrhTcHQXAtl2E3QccBOO2Vyjs+1zfbOMbiKmO1dxnqUfs6n5h7lHWzSp/dMcRI45Bg44BsjEcqEamky1rmEOuEh2AJExEEDm9qdtd7muvggg3QHYOgRE7irf1pxjhxn+jaZjzPZxsekxwtxrXtibriIBjyTMqelNLXHAvFR5OLnAXoGUuJPs5ER6Zs4uWcgY8Hn/AChc9G0g6yWiRPGEdQSu58jLpTydria8LGgtNGkS17pplpcOQgTA58cFm6Y00XS+pedjDWNE9DRl0qlpOoQGujItMDcMT7lraLtzaVS8RepvGBEHAwQROe6EtvLCImcsY+1QytHW9tZrrl9jm4uY4XTjk4bCmtVoqMu1CSaWLCN0EkuHMSeg8y0LfUY6salJt3ixkBM54BXKVRnedxwlznugdOJT9c8+pPHEzFZWqv01UpUi1j+I8jj+NcDtoxyOEnZnvXXQ1YsqXqzy5oEthgbxhiMvjtWbXtNKmWUXEBzwQGxIgbDsE7tuKexyKYaZzN0HMM+61x2mIVdOnhlce/IqsWsFWrUDWsbniccBvzRACh/VdzIcB4+Z5RsjmRAAtw+V/TGOOeuMVRJJ0lXnQcudqHEd+U+5dXfr2KFo8R35T7kGUpKIThZbX7KOKMV0LeX3dihZPEHSuq0wg3JOkW7k0lAzhimI5fd2KYCYqjKqGHv5x/takuWkakVD0e4D4J1FaWjvvdHxVxVNHDA86tlSCTp0klUJUtK2I1aTmAxO1XkoQCWhNUnWeo6pUq8JxSGtLWwJzMxyLA0lpM1at2ZMkMpjEgE5ADoXpTmSq9DRdNhvNYAd8Y9azOL08X9OWGW895/9ZugdDClSF9ovk3jgDBwgTyALK0tqfVq1i9tUMaTJF0OnlxGaMLqUYK05dXPbaJ7h7Terz6tNjab7pY2A4icoGRw2KOj9XX07M+m6oHveZJgNGwAADkCIGPynbgecf8FRe+HAR+sfolJvlVX2CujtTqjahdXrX2QQG3QIJwBmNir19S67CeAqgNJm64Xm9Ry6CjZxxA6epShKXq53d9wA/Uq1kgi0sGGQpi71GZKnR1NtYP8AiW45/ZtPUIwR4AlClNTz8k+cpBGsNk4O4KdndVeBxngNB6ztOPNkqFq0JaK1lvBpoEODokFxDcQZGydm1ei3UxYEojnziKh5rozSpBDiQyqw8YExjvE5tPxhehaOt7a1MPbtzEzB2if1sVC06p2aoZfSaTyrTstkbTYGMaGtaIAGACsQvLzdSIuO8frqkklKrgi5RrDiu/KfcpPOCaoMDzFBjtyUgosyHME6y20LH4vSV3Vew+L0qwtMSYqO0qSjt/XKgSZShMgwtMfvP5R8Uk+mm/aD8o97kkVr6PHFPP8ABWoWBada7PZiG1XFhdiLzHY7MCBCgNf7J54eg/sUuCYEV0bk90bkO+H9k88PRf2JDX6yedHoP7FbKEd0bkro3BDvh9ZPO/0P7EvD6yed/of2JZQiuDcErg3BDvh/ZfO/0P7EvD+y+d/od2JcFCK4NwXMN42WYwEdfvCwDr/ZfOf0OUH6/WWRFQ4HyHZHA/rkS4KEDqYxwGBDshlt9zk9Rg4RuAyds3RPvCHXa/2aZDzlB4juTH3ri3X6z3gb5gNLZuHaWx7G+1LKFLwLwwGR2crV0DOQdSEquv1nvXg84DDiHHEyuw7oNm2vd6B6lLgoT3Bu9iV0bvYhj9otl8t3qyl+0Wy+W71ZS4KE9wbvYlc5EL/tGsvlu9WU37SLJ5bvVlLgoU3ORK6N3sQr+0myeW71ZTftLsnlu9We1LgoV3UrqE/2mWTy3+rPaonunWPy3+rParcFC26mIQge6lY/Lf6s9qhU7qdljA1J2fZ7dm1LKa7PFHMPcpSo0LY1zGkU3QWgjLIgEfeUu+B5t3s+ZZaXrB4p51ZQxpPXOhZC1tUObfBIwDpjA5HlVI91ayb3+iPmVtmhmm29HxKCj3V7Jvf6LfmUT3WbJvf6LfmVsqRwooI/a1ZfxPRb8yZ3dYs0Tdq+g35lLg1FGkLPecDGz4lJCNTuo0XYtZWj/TZ8ySWq7rjosVqRwxYLw+IXi79Kv3N6l79pLxXflPuK8CNnUpXTR9pc55BAynBazWlcNAaNvvdyMLuqES2fV+9ydP0U0mfDM5RHlihnInuohGrOePt+iiNXxIGOYGfLzJ08k6mLBDU91bLdCC7OOU+MOfcuw1eGOfX9E6eR1MWDdSDUR09WAdp/XQnpastJzI35divTyOpiHQFE4GIzlEXg629EmIwPQDGW73KtadFspklxIDInbg7AHLfCdOV3hjAHH9frMKTwVoNpWeJvu5oyiInq9q29XdWrPaxULajjcjKMzezBGGSmkybQEbqYtV+tUszScXmCcmk5Z7FCzWmyvcG3ntna4QBzkjBTSTeFG6okIuboGyXww1XzN03Reunlw5F1turljpvDXVakl1zBsmeXDLlWunJvAIc1Rc1HlPVOxksBtDml5AAMbQCNm2R1qzaO59Zmkfa1CN4DdnQmkpvDzcsUHMXoFp1KsrKlNhrPmo8NGWUxOWfIquump1nsNBtXhXuvVAyCBtDnTgP4famkm8PNbZXc1+B2KxoWs59WHYiCeqFztzQ4hzRgRt5CR8FZ1ep/bj8pVpp7nov9xS/02f7QrJVXRB/7el+RvuVtRXmHdhJD7MRtZVHUafavO+GdvXp3dboz3sf9Uf8A19i864BUVeFdvTXnHarfAKbbMgr0nP2e4LVsliqOaXEy1uJwHNGS7aM0WXnLDaUTV7M1tFwaIAb8RmszMNxjNMahSAamVim3BJacberaU/d1PyO/2leJts69s0qPsqv5Hf7SvLm6KO/9dazM07YxbtqlZJdV2fZRJyElGlmsl3MgdKx9VdFH7bHNrGzul0SM0Mabt1qFqrhtprw2s/AVakNaXmMjAEEALthl9bcOTH7PQWtaXEcIwERmQAZEy0/ezXWlYGyDwtPMZO5UC6dtjzoqy1TUcXlv7wklxBr1xi7PIDqVPVd9Q25rDVcWmm90FxIIDZBxWtu7nqI/+v2djA11XEAN8U5gInpaOvCQ9sEn35c68atVmkOeXj965t3bgc88uhEmvDKwtVNlOtUbNIENYX7X1cg1N68mj0dujCPvtxKYaJ/jagvURlavYtINbVc5/wBm1hdUdxSWVhgSZGMdSFm99Uq4D31Ym5i990kQHQTgVd4/2mg407p1tnqmkWlzmtYQ5pESAIwPKPaqFr0o2vRruDC0BtNpJMxNQFuWzA9JCo6/sLbdVGJIiOXF2Z2dS56AM2W2TAIZRdGc3av1WZmbaiIUWUjEch6yIRn3G/8A+0RlUpDnwqoMtFd7C4AAwTmSMQYGHQUcdxezmLWXRLqlI4ThPCrOPlZ8B2g77NoD8hH7xrcs5ByVHTNRzbPUJfjdw+0a7G83Idav6tBopuD7t1zmjNwOM3iYPigADlvKvrXYjUpng4MBzyQ8nK6XE3sjM7cQAvP0e927afju8u4d77pLm1Xhrr4GVR+EXhsIA+OS5aUBfScXsJLWuIN+TticcY+K126Mc8vcBe+1q4xP33b1zt2i3NoViW/5T9mXFJXu17PHOfemeyjVc2iaRN7gqDr2d2KFHGN8nPnUvCavUFW87jU6boLYiRO7PELhQr1WMpFjnRwFniBI/wAPSnZvhUrXWeGPDS6XeNxdhEHZyxGyF55iamP13hlaa0zWJoPLzeNFr5wm8KlWCDE7FXtWmq9pd9s99QCYB4wBgYwCNybTNO82zGc6AH/y1gs9jS0njRvhWViGo+hxGcWMHYRH3pyJO8q3oSjFUcx9yWh7JwjGgnyzv2hbdm0YGOmTuy34LnM1NOsReNvS9Cf4al+QK7Co6vmbLS/IPirdorNY0ue4Na0EucTAAGZJVQFd06jLKB/if7m9i8/4Beh6z6SoWqmzgqgq3XuJuYlou4lwOQwzQRWAkhRuI7KBorpSpCU7gp0QJVQT2Wg1rQAuto/du/KVClC61vEd+U+5c3b8YrBgku7aWAzxE5JLu8j0bSWkWGnUaDi5pAGWJBAQQJVq0M4x7Z9yN6ej6cfu2ZeQNw5Fxrd6bjjYmqGJqfmojrfCzNIabsjn1AXVJvG9FNhDocHmYqi8Nkc/KjYWdrQLrAJqUhxRcn7Ru0ZZ57F5TatAVTUqxTJMmJvY8QOOMY4ld8caxp5c8rm3fXzSjDo6ymiIa9rYFxtO6OEtBwYHOAxB2lZXc9N+vecSXMpmm3DZdIE7YAgK+3VmrUZZWWhrrlzxbxF2BUgRsxa7D+PlXXR2r5o6QbwdEtpiiJdecQXuAvGScc4jkW5x/WNu9Mkat1ajCW06oIrOeQ+mRIMTEDpRPrVXpUrbSqvbXL2U2kcHTa5scfN19rhn+sVn6IoF3CCpTLfsahuuxiXgDKBkcIVbX+zVu/Gup06h+ypwWtdUGEzkIGeSk1VESJdTrLRGj7ZwXDNvFpe54a15MVC0tF4twk7sguGk206tSkXNq8Y8ILoEXnXQ5rrzsCC3YNu1UNX9HVe8LUW06rAA280h7DUMHxGgcZcrFRdUs900aodSrNcxrmlji2pg4NJzEiTHIUqFtd17sTnWx7gwlpOBG2CZgrhoaxnva1cUjisBJx8YubGGWJBn+FR1/t478c14kMgAC6cHS/a2fvK93M6gq99NaCxt1oIutbIN/DijpnkSJSY79mVU0TWrS5tGo69xpYxxbJxzjlRx3MdF1KArcIx7Lz6RF9pbMX5iQJzCu6q1H96UiHCIgNiIicAQe1awrv2h3QZ+qRK6vDzobSTXOayhaWtvEYU3RAJgji4q8dE242aq3ga9Sq4tbcLHFzWZlxbEgHIL2Lh/4iOeR71Q0RULjUqyeO/D8reK0LNRdtTMz+vNtJ6P0s2vVFFlqFLhHOaGUnFvGxJBu7yVSfo7S7w4Pp2oNuwb7C0OBwIN4RjuXsxcd5/XSh3WZhLYvHKQJwJ3ETyLVs6gupo3SQFJtGnaLjaFEFjGOu3xTYxzeggyiB9mLacVKVThODF8PvDjObtDjtM5jISsXS+ly0Dg3vxPGAbkcCQCSAecKtZba/g6FRwc5wr1bxJBJbFEmTuhxOO4qVET4WrY1s1bq1aVGGMvtp3HC+Ghp4So+CRlg4cme5Z79WajacuDQ+8QBPWHHYckaC10bw/7kOpvHFeA8y5si63ysHHJUtKVqTmf4gS58QGuMVG3pa2PGzdllgFqrZYmiopgcIQPGyxzu8meBWhU0tSEXXScxhHXIWPaqtM4ipMukQCeMM2jf9OVZ9J7b2BkZj4xvWMsI8umOc+Hsug9LtZZqQOJujKNuIz51DT9obarNWoNDrz2RhBjEFpIBy4vVKHqek6dGz0TUddvMAGEk4SYA9/MumgrQ5zA8kzUPCyNxkMHJgAI+qzhE5T3dOSsY7MC2alVLHR4YvD3Ne0kND2yzAFhBHjEuHJgmdoh5ExEiYJynMc4mF6RZ7U0ywiWlkESNoJgjag20GhSc5jqrwac3pbkwktcHQMDN+7tOGC3rDltMQwbToh7WhxGB3SeaRmPoq4oEAOAkZGAcDEwRsMYratduoMa8B9S8Gy3iQbpIcb8xdMk4SMCMFk1tLMeTevNa4MDTAvOdTFwm6JgeMJn4w1g3lo0dMsjJwgbRHIVK0axUww5kxHPOGfWhrhwSAJgOMkwMCLsAT0hTdZOI517C6CN8y0if1sUnCGo5cp7LjdOYZe9JZLDh+uxOsW1UPUKOjKlRxusMTmcB8JRc0u8kdazv+pv8r2N+dI6SqRg7+kfMt44RDGWc5NO+7yRg5rszmxwcPcrh01V8hvWUP8Af9Tyv6B8y5V9P3BjUE7gGk9V9bph00zYa9Zxcx7WOiBxZu4kyMc8dq6UbC8AXhMRPLBB9se1Y9bW2pkw8xIE9UkLk3WmvtdP8rQlylCOlYKYn/t2yRdOLsRhhnlgrtG11GtAAEARt7UGu1lrbHkdDD/+VE6y1/OH0WfKpZQ47/qbh7e1cbTXqESQOKQ4Z5jpQW3W2teu35O3BuH9Kt2fT9VweS4wGE/djjcRv3ZzdPQpstN2vomhWN+pZaVRzoN54JJjKeYYLrYtGU6JPA2elSveNcbF7dOOz4oar6aqtDC15Ac3IXTDhg7EtJzXJmsVef3h6m/Bqo39V6ju9WQBgXDfkStXhH7m9SAdG6ZqMphrXOAzwIzME/dKsHT1fzrutvyqLIs0lVcKZkNxhoETi4wInr6F1s9JzGtaAOKAMtyCaml6riL1Qm6bwkjA7Dkuh0/W8t3Q6PgiDY3/AOHq+qp23Rzqt2TF0zgBtEEGZkISOmq3nX+kojTNbzr/AEih3bVq1Mv51ag5iMecRilZtT7lEUhULrrnEF7Q4i8GRGzAtWKdMVvLd6RHuK7u0hUNCb754Yjx3ZXAd/OrYvU9T3i59s03SZJoU5cD90nMAY4DDjFV6uor3NaDXBLSS4mjTF+cg67EAY5RN4zms4aSq+cf6bu1I6Uq+cd6R7Uso1XuX1TH/cNMEkzSAmYiY3RsWc7uV2gGRVY4gEZBs7ccFoHSFQ/fd6b/AJk3f1Tzj/Tf8yDA1j1ZtdFvCVaZqNbTDGmmb3BAZ3m5xmZGGOxEOppmzUsgQxmecYEe89a5m2PP3iedzu1D9r1obZqpYabpBDgWkAYyRA6esJjcEy9EtFkLajKtKHAPIe0Y4HH2ScOQKu7Vtzi8vtNQOeCOI0NDZdN5kgm/sLtsnKVmWfuiWWrSLGOdwtTihpYRi4EEzl7VRbUIyP66VjPf/q1Ffogq6qAgjvm0AFrRg6IuwJbAwJjE7ZO9V36oMu3eFqkY7W7YGMjGI9pOZlYr5OcdQ7EzZGWHQOxYrl9x/o+rSq9z+g7/AD6omdrdsbc9g/RVap3OqMQLS/pundy8iqvxzg84HYnvGInDdh2K1y+4Pqb9mrdls62D50lG7y+5JTTP3DW0Cm2VrjHOF0wJi9TOXIKpQxW16AkNYLwO3EQDjjO6VXtulGODprMkjO83PmQlVeA6LwJ2QQY5iFvOZ/GIFb9bi5pJ8aSQG4AZACZ2D3lUaekjVdL3XWgHAAnHeT0hYLcomBzLUsjqDacGrxjmQ1xHMBdWPtKp2jTNRpAmI2jIzIB9ua7WXT04ZkYcgjNYdTMw+Rs/4K60bKZBAJESYBP6yyWO6iSjpUHbJ6AFRtOlzDoMDdtad4K72ABrRdo1XO2xSf7JCr6U1erVnTSstpkjH7JwB3TgtzE15P1nu0gS4PJ4pMneSP8Ahb1g0rUqEiQxhiQMS6MQOXmWUzVC13Wh1JzY8stZ/uIWrZLNwA4/Bh22a9IndgA5TGJsb9BgNFwkm44OxOJDsD7QD0quCOVZDdZG0nkXQ4OaQS18jHLZnKrjWJsHi5cvVsXe4Ybdni43m9xI+C6SFgnWZsU23Zu3g4g5y4uF3dmnq6yt+7TMbZfj0AAKXDVNxu2ej6qjpd8MLgSI2j4kfFZjNaXBsBjAZiSJw34nOYyVrR2vBbVaatFtWniHMNSAQ4EHC7G3dCzM32SlShpwiC50gdE8i6jWXAcQYzGM80bysC3VGVarntaKbSfEBLgBuBiVdsFam0gvJgGBA2bcJH6K5948NCqzVS5slt3knH6LQkd7H/Wb7WP7FiDS1mOHCO5zT7HLVsFNtai5lGsHONVhALXeTVB2HDEY5YrvFUy4ykoW6w1qJAfdxy5eYqqbYRm3qK1SWu9CaeQKo22ja1w6JS7+Zv6wR71BanmQnrpZOPTqYYgtPRxh7z1IlbaAcjKytZ6YfZzng5rpjITBJ5IJQDmhbFfr0y3YWu9ECSeo9aPr/IOoIb1cAptLnRxoDYxw5d2PuWv/ANRZy9SC4X83UE1/m6h2KqLe05A9SXfw3HqHanZVnhD+gOxNwp/QHYuXD/wn2dqjw/8ACfZ2ojvwp/QHYkq3fJ8g9YSQaB7lNXZaGeg5RHcmqT/iGegfZitI65V/4PR+qiNca8Zt9BZ1Lln/ALJ6n/ks9B3anHcsfttTfVk+y8rp1vr72+gFDwur+UPQarqXK3R1OtTGNa3SLmtaAABSGAGAA4yc6qWoAk6Tq4CcGEHmm+qTtaq/lj0W9i5VdY6zhBqHoDRO3HBTRqc5ntbSragVyeNpKuRul3zqu/uXXjxrZVP8o+LlX8J6/nndTflTjWev509TflTVm3QdySmfGtNQ/wArVNncjoefq9AYPgqx1lr+dd1N+VMdP1/PP61dS1/9lNnH+dV62/Km/ZXZfO1T/M35VnnT9fzr/SKgdPVvO1PTd2pqW1v2Z2WcX1jhGLgeaOKug7mFj8qt6Y+RYo01W87U9Y7tUTpWqf8AMf6bu1NSxFT7ltjwwqHnqH4Bdf2YWID92889R3ahY6RqHN7z/O5Q75efvOPJeJ9iVBYss/c+sPBtJoiboze/aBP3l2bqXYGxNGn/ADOPxcg1tN7hg1xA5yBGEJm2AnNrR+YhvRjtUuAeUtH6NpZNswj8jjn0ldX60WOmIa6eRjTHtAC88dQc3xmRyxh0HJci1WKRsa16x98vYGUrrGXsSReN6NgwAF3LlWQ2qYzUSzlKQYfKVV1D0xEpojb+t6a8qjjUsYJmCObD3LhX0aXtLS990iDjs6Vcv8qZz0Fax6PbTZdAkTOJldu9W7vap3gmw3oEKLdyfg2hK9ypr3Kgk0N/RKmA3YT1lcJCUKK73eU/roTquSd/sTqjo1RKSSIQUwkkqJAKNROkoEmSSVRIJikkoHATJ0kCK5uOKZJQFuiqQ4FpgTdzhcjTDcWgA7wITJL5kz3l6PxX0i8im4AkA5gZZ7lhBJJer+fwxm2tXzLaoOIu5dDliVP17Uklrj/5Mv8ACT4gyY59KZJehgiE0J0kChM4ZJ0kDKUJkkCaFIJJIGfmkTgkkimCSSS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hQSEBQUEhIWFRQVFBcUFRYWFRkUGBYXFBgVFBQUFBUXGyYeGBojHBUUHy8gJScpLCwsFR4xNTAqNSYrLCkBCQoKDgwOGg8PGiocHB0pKSkpKSksKSkpLCkpKSkpLCwpKSksLCwpKSw1LCwpLCkpKSwpKSwsKTUsLCwsKSkpKf/AABEIAMIBBAMBIgACEQEDEQH/xAAbAAABBQEBAAAAAAAAAAAAAAAGAAECBAUDB//EAE0QAAEDAQQEBw0FBgUDBQEAAAEAAhEDBBIhMQUGQVETImFxgZHRBxQWMlJTkpOhscHS4SNCY3LwFzNigqLTNENzsvEVJFRklKOzwkT/xAAZAQEBAQEBAQAAAAAAAAAAAAAAAQIDBAX/xAAmEQEAAgIBBAMBAAIDAAAAAAAAARECEgMTITFRFCJBBIGRM0Jh/9oADAMBAAIRAxEAPwD0K6ldWONb7P5f9J7FMa1Wfzg9vYvd8jj9uHTy9NWEoWWNaLP5we3sT+FFn84Pb2J8jj9nTy9NQBK6ssa0Wfzg9vYm8KbP5we1Pkcfs6eXpq3UoWV4VWfy0vCqz+WnyOP2dPL01YTQsvwrs/lpeFNn8tPkcfs6eXpqQlCzPCiz+Wl4UWfywnyOP2dPL004ShZnhRZ/OBN4U2fznsT5HH7Onl6akJQsvwps/l+xONabP5z2FPkcfs6eXppwmhUKetVmGb56wug1ssoMh3vUn+nD2vSyW7qUKlV1ssxyeB0Fc/Caz+cHUexWP6OP9lOll6aISJWd4SWfzo6ndiXhHZ/PDqd2K/I4/Z08vSOstSqLLVNBhfVLYaBiccCQNsCSvMtX2VqjnU31Xsc0YNdwpdgceK0EiJHWF6f4RWfzzep3YsqvXoG1CvTr0g4sFN98VDMHixA5ty83PlhnFxLrxxljPeGI3RNUf556q3yKY0fV8+eqt8iKDVq/h9T/AJkxrVfwup/zLxavRYULagMC1N9Y9vsIlPeq/wDlt9c5G7aD4+7lvd2J+93/AMPWexNS4BFM1i4NFqkmYisXHDHLrXWvTtDM7VdnK9Vc3LdKJrfox7w2Ay81wc03jzEeLtEjpXSz2R4GIZJ3OcejxFdS4CHfFf8A8wf+4+qhUtdoAnvsYf8AqPqjfvd25vpH5FCpZXkEXWYiPGO3+RKLgGtFoz76zx/fOxnGUkR0LVVDGi4zBoHju3D+BJKLUauq25jPWVG+8FQGq/4bPXP+Rbmj7E28cXZeW8+9y0RYW8vpO7VdU2oKDVc+bZ61/wAiXgwfNs9a/wCRFgsTdx9J3an7xbuPpO7U1Ngp4MnzbPXP+RN4MnzTPXP+RFveTdx9J3al3k3cfSd2pqbBMas/hM9c/wDtp/Bj8Jnrn/IivvJu4+k7tS7xby+k7tTU2CngwfNM9dU+RLwY/CZ65/yIr7xbuPpO7U/eTdx9J3ampsE/Bj8Nnrn/ACJeDH4TPXP+RFneTdx9J3al3k3cfSd2pqbBPwY/CZ65/wAiXgx+Ez1z/kRZ3k3cfSd2pd5N3H0j2pqbBPwY/CZ65/8AbS8GPwmeuf8A20W95N3H0j2pd5t3H0ndqamwS8GPwmeuf/bS8Gfwmeuf/bRZ3k3l9J3al3k3l9J3amsGwSOrP4TfXP8A7afwa/Cb6939tFneTeX0ndqXebeX0ndqmsGwS8Gvwm+vd/bSOrX4Q9e7+2izvJv8XpO7Uu82/wAXpO7VdTYInVn8Ievd/bUqWr9xwcaQwIP74ujEQbtwTjslFnebf4vSd2rha7MAwnHMZuJHjDZKamyqKzv4er6pcK7c3qPamBTqjSpeKOYJ01HxRzKa0wjCi0YKZUWhAoUSFOExQY1Gq4NAhuGG3ZhOXIknAz/M7/cUlGl3Rw4x5vir5VLR2Z5grxRmfJoO/wBn1T3Tv9n1Tp0EYO/2fVPB3+z6p0xeN460Cj9R9UoO/wBn1S4Qbx1hPeETOCLUmg7/AGfVPH6j6pAp0Q0Hf7PqlB3+z6pm1WkwCCd0iUnVAMyBO8wi1J4O9NH6hSSJjNERj9QlH6hO1wOIII5MU6FGx3+xNB3+z6qSUoIwd/s+qUHf7PqpJIIwd/s+qaDv9n1U0kEFxtv7t3N7sfgu7lxtg+zd+UoMwqQTFSCy20LP4o5lMqFm8ULoQtMIpgniUxYP+MFQimSbuKRVGSRxnfmd7ykpPHHf+Y+3H4pLLS5o4Yu6FehU9Hfe6PirqQk+SSTpIhnFeaa1W1wtDi6m9wJADmtkADATivTCFk6xUxwD8N3vCkxcO3Byzx53Dzm12m4BDHOJMQ0SdvLyLas9d/eLQWlge974cIMCIPJjJWTUtLmPloJvBzTGcRjHu6UzLS+QLrhTcHQXAtl2E3QccBOO2Vyjs+1zfbOMbiKmO1dxnqUfs6n5h7lHWzSp/dMcRI45Bg44BsjEcqEamky1rmEOuEh2AJExEEDm9qdtd7muvggg3QHYOgRE7irf1pxjhxn+jaZjzPZxsekxwtxrXtibriIBjyTMqelNLXHAvFR5OLnAXoGUuJPs5ER6Zs4uWcgY8Hn/AChc9G0g6yWiRPGEdQSu58jLpTydria8LGgtNGkS17pplpcOQgTA58cFm6Y00XS+pedjDWNE9DRl0qlpOoQGujItMDcMT7lraLtzaVS8RepvGBEHAwQROe6EtvLCImcsY+1QytHW9tZrrl9jm4uY4XTjk4bCmtVoqMu1CSaWLCN0EkuHMSeg8y0LfUY6salJt3ixkBM54BXKVRnedxwlznugdOJT9c8+pPHEzFZWqv01UpUi1j+I8jj+NcDtoxyOEnZnvXXQ1YsqXqzy5oEthgbxhiMvjtWbXtNKmWUXEBzwQGxIgbDsE7tuKexyKYaZzN0HMM+61x2mIVdOnhlce/IqsWsFWrUDWsbniccBvzRACh/VdzIcB4+Z5RsjmRAAtw+V/TGOOeuMVRJJ0lXnQcudqHEd+U+5dXfr2KFo8R35T7kGUpKIThZbX7KOKMV0LeX3dihZPEHSuq0wg3JOkW7k0lAzhimI5fd2KYCYqjKqGHv5x/takuWkakVD0e4D4J1FaWjvvdHxVxVNHDA86tlSCTp0klUJUtK2I1aTmAxO1XkoQCWhNUnWeo6pUq8JxSGtLWwJzMxyLA0lpM1at2ZMkMpjEgE5ADoXpTmSq9DRdNhvNYAd8Y9azOL08X9OWGW895/9ZugdDClSF9ovk3jgDBwgTyALK0tqfVq1i9tUMaTJF0OnlxGaMLqUYK05dXPbaJ7h7Terz6tNjab7pY2A4icoGRw2KOj9XX07M+m6oHveZJgNGwAADkCIGPynbgecf8FRe+HAR+sfolJvlVX2CujtTqjahdXrX2QQG3QIJwBmNir19S67CeAqgNJm64Xm9Ry6CjZxxA6epShKXq53d9wA/Uq1kgi0sGGQpi71GZKnR1NtYP8AiW45/ZtPUIwR4AlClNTz8k+cpBGsNk4O4KdndVeBxngNB6ztOPNkqFq0JaK1lvBpoEODokFxDcQZGydm1ei3UxYEojnziKh5rozSpBDiQyqw8YExjvE5tPxhehaOt7a1MPbtzEzB2if1sVC06p2aoZfSaTyrTstkbTYGMaGtaIAGACsQvLzdSIuO8frqkklKrgi5RrDiu/KfcpPOCaoMDzFBjtyUgosyHME6y20LH4vSV3Vew+L0qwtMSYqO0qSjt/XKgSZShMgwtMfvP5R8Uk+mm/aD8o97kkVr6PHFPP8ABWoWBada7PZiG1XFhdiLzHY7MCBCgNf7J54eg/sUuCYEV0bk90bkO+H9k88PRf2JDX6yedHoP7FbKEd0bkro3BDvh9ZPO/0P7EvD6yed/of2JZQiuDcErg3BDvh/ZfO/0P7EvD+y+d/od2JcFCK4NwXMN42WYwEdfvCwDr/ZfOf0OUH6/WWRFQ4HyHZHA/rkS4KEDqYxwGBDshlt9zk9Rg4RuAyds3RPvCHXa/2aZDzlB4juTH3ri3X6z3gb5gNLZuHaWx7G+1LKFLwLwwGR2crV0DOQdSEquv1nvXg84DDiHHEyuw7oNm2vd6B6lLgoT3Bu9iV0bvYhj9otl8t3qyl+0Wy+W71ZS4KE9wbvYlc5EL/tGsvlu9WU37SLJ5bvVlLgoU3ORK6N3sQr+0myeW71ZTftLsnlu9We1LgoV3UrqE/2mWTy3+rPaonunWPy3+rParcFC26mIQge6lY/Lf6s9qhU7qdljA1J2fZ7dm1LKa7PFHMPcpSo0LY1zGkU3QWgjLIgEfeUu+B5t3s+ZZaXrB4p51ZQxpPXOhZC1tUObfBIwDpjA5HlVI91ayb3+iPmVtmhmm29HxKCj3V7Jvf6LfmUT3WbJvf6LfmVsqRwooI/a1ZfxPRb8yZ3dYs0Tdq+g35lLg1FGkLPecDGz4lJCNTuo0XYtZWj/TZ8ySWq7rjosVqRwxYLw+IXi79Kv3N6l79pLxXflPuK8CNnUpXTR9pc55BAynBazWlcNAaNvvdyMLuqES2fV+9ydP0U0mfDM5RHlihnInuohGrOePt+iiNXxIGOYGfLzJ08k6mLBDU91bLdCC7OOU+MOfcuw1eGOfX9E6eR1MWDdSDUR09WAdp/XQnpastJzI35divTyOpiHQFE4GIzlEXg629EmIwPQDGW73KtadFspklxIDInbg7AHLfCdOV3hjAHH9frMKTwVoNpWeJvu5oyiInq9q29XdWrPaxULajjcjKMzezBGGSmkybQEbqYtV+tUszScXmCcmk5Z7FCzWmyvcG3ntna4QBzkjBTSTeFG6okIuboGyXww1XzN03Reunlw5F1turljpvDXVakl1zBsmeXDLlWunJvAIc1Rc1HlPVOxksBtDml5AAMbQCNm2R1qzaO59Zmkfa1CN4DdnQmkpvDzcsUHMXoFp1KsrKlNhrPmo8NGWUxOWfIquump1nsNBtXhXuvVAyCBtDnTgP4famkm8PNbZXc1+B2KxoWs59WHYiCeqFztzQ4hzRgRt5CR8FZ1ep/bj8pVpp7nov9xS/02f7QrJVXRB/7el+RvuVtRXmHdhJD7MRtZVHUafavO+GdvXp3dboz3sf9Uf8A19i864BUVeFdvTXnHarfAKbbMgr0nP2e4LVsliqOaXEy1uJwHNGS7aM0WXnLDaUTV7M1tFwaIAb8RmszMNxjNMahSAamVim3BJacberaU/d1PyO/2leJts69s0qPsqv5Hf7SvLm6KO/9dazM07YxbtqlZJdV2fZRJyElGlmsl3MgdKx9VdFH7bHNrGzul0SM0Mabt1qFqrhtprw2s/AVakNaXmMjAEEALthl9bcOTH7PQWtaXEcIwERmQAZEy0/ezXWlYGyDwtPMZO5UC6dtjzoqy1TUcXlv7wklxBr1xi7PIDqVPVd9Q25rDVcWmm90FxIIDZBxWtu7nqI/+v2djA11XEAN8U5gInpaOvCQ9sEn35c68atVmkOeXj965t3bgc88uhEmvDKwtVNlOtUbNIENYX7X1cg1N68mj0dujCPvtxKYaJ/jagvURlavYtINbVc5/wBm1hdUdxSWVhgSZGMdSFm99Uq4D31Ym5i990kQHQTgVd4/2mg407p1tnqmkWlzmtYQ5pESAIwPKPaqFr0o2vRruDC0BtNpJMxNQFuWzA9JCo6/sLbdVGJIiOXF2Z2dS56AM2W2TAIZRdGc3av1WZmbaiIUWUjEch6yIRn3G/8A+0RlUpDnwqoMtFd7C4AAwTmSMQYGHQUcdxezmLWXRLqlI4ThPCrOPlZ8B2g77NoD8hH7xrcs5ByVHTNRzbPUJfjdw+0a7G83Idav6tBopuD7t1zmjNwOM3iYPigADlvKvrXYjUpng4MBzyQ8nK6XE3sjM7cQAvP0e927afju8u4d77pLm1Xhrr4GVR+EXhsIA+OS5aUBfScXsJLWuIN+TticcY+K126Mc8vcBe+1q4xP33b1zt2i3NoViW/5T9mXFJXu17PHOfemeyjVc2iaRN7gqDr2d2KFHGN8nPnUvCavUFW87jU6boLYiRO7PELhQr1WMpFjnRwFniBI/wAPSnZvhUrXWeGPDS6XeNxdhEHZyxGyF55iamP13hlaa0zWJoPLzeNFr5wm8KlWCDE7FXtWmq9pd9s99QCYB4wBgYwCNybTNO82zGc6AH/y1gs9jS0njRvhWViGo+hxGcWMHYRH3pyJO8q3oSjFUcx9yWh7JwjGgnyzv2hbdm0YGOmTuy34LnM1NOsReNvS9Cf4al+QK7Co6vmbLS/IPirdorNY0ue4Na0EucTAAGZJVQFd06jLKB/if7m9i8/4Beh6z6SoWqmzgqgq3XuJuYlou4lwOQwzQRWAkhRuI7KBorpSpCU7gp0QJVQT2Wg1rQAuto/du/KVClC61vEd+U+5c3b8YrBgku7aWAzxE5JLu8j0bSWkWGnUaDi5pAGWJBAQQJVq0M4x7Z9yN6ej6cfu2ZeQNw5Fxrd6bjjYmqGJqfmojrfCzNIabsjn1AXVJvG9FNhDocHmYqi8Nkc/KjYWdrQLrAJqUhxRcn7Ru0ZZ57F5TatAVTUqxTJMmJvY8QOOMY4ld8caxp5c8rm3fXzSjDo6ymiIa9rYFxtO6OEtBwYHOAxB2lZXc9N+vecSXMpmm3DZdIE7YAgK+3VmrUZZWWhrrlzxbxF2BUgRsxa7D+PlXXR2r5o6QbwdEtpiiJdecQXuAvGScc4jkW5x/WNu9Mkat1ajCW06oIrOeQ+mRIMTEDpRPrVXpUrbSqvbXL2U2kcHTa5scfN19rhn+sVn6IoF3CCpTLfsahuuxiXgDKBkcIVbX+zVu/Gup06h+ypwWtdUGEzkIGeSk1VESJdTrLRGj7ZwXDNvFpe54a15MVC0tF4twk7sguGk206tSkXNq8Y8ILoEXnXQ5rrzsCC3YNu1UNX9HVe8LUW06rAA280h7DUMHxGgcZcrFRdUs900aodSrNcxrmlji2pg4NJzEiTHIUqFtd17sTnWx7gwlpOBG2CZgrhoaxnva1cUjisBJx8YubGGWJBn+FR1/t478c14kMgAC6cHS/a2fvK93M6gq99NaCxt1oIutbIN/DijpnkSJSY79mVU0TWrS5tGo69xpYxxbJxzjlRx3MdF1KArcIx7Lz6RF9pbMX5iQJzCu6q1H96UiHCIgNiIicAQe1awrv2h3QZ+qRK6vDzobSTXOayhaWtvEYU3RAJgji4q8dE242aq3ga9Sq4tbcLHFzWZlxbEgHIL2Lh/4iOeR71Q0RULjUqyeO/D8reK0LNRdtTMz+vNtJ6P0s2vVFFlqFLhHOaGUnFvGxJBu7yVSfo7S7w4Pp2oNuwb7C0OBwIN4RjuXsxcd5/XSh3WZhLYvHKQJwJ3ETyLVs6gupo3SQFJtGnaLjaFEFjGOu3xTYxzeggyiB9mLacVKVThODF8PvDjObtDjtM5jISsXS+ly0Dg3vxPGAbkcCQCSAecKtZba/g6FRwc5wr1bxJBJbFEmTuhxOO4qVET4WrY1s1bq1aVGGMvtp3HC+Ghp4So+CRlg4cme5Z79WajacuDQ+8QBPWHHYckaC10bw/7kOpvHFeA8y5si63ysHHJUtKVqTmf4gS58QGuMVG3pa2PGzdllgFqrZYmiopgcIQPGyxzu8meBWhU0tSEXXScxhHXIWPaqtM4ipMukQCeMM2jf9OVZ9J7b2BkZj4xvWMsI8umOc+Hsug9LtZZqQOJujKNuIz51DT9obarNWoNDrz2RhBjEFpIBy4vVKHqek6dGz0TUddvMAGEk4SYA9/MumgrQ5zA8kzUPCyNxkMHJgAI+qzhE5T3dOSsY7MC2alVLHR4YvD3Ne0kND2yzAFhBHjEuHJgmdoh5ExEiYJynMc4mF6RZ7U0ywiWlkESNoJgjag20GhSc5jqrwac3pbkwktcHQMDN+7tOGC3rDltMQwbToh7WhxGB3SeaRmPoq4oEAOAkZGAcDEwRsMYratduoMa8B9S8Gy3iQbpIcb8xdMk4SMCMFk1tLMeTevNa4MDTAvOdTFwm6JgeMJn4w1g3lo0dMsjJwgbRHIVK0axUww5kxHPOGfWhrhwSAJgOMkwMCLsAT0hTdZOI517C6CN8y0if1sUnCGo5cp7LjdOYZe9JZLDh+uxOsW1UPUKOjKlRxusMTmcB8JRc0u8kdazv+pv8r2N+dI6SqRg7+kfMt44RDGWc5NO+7yRg5rszmxwcPcrh01V8hvWUP8Af9Tyv6B8y5V9P3BjUE7gGk9V9bph00zYa9Zxcx7WOiBxZu4kyMc8dq6UbC8AXhMRPLBB9se1Y9bW2pkw8xIE9UkLk3WmvtdP8rQlylCOlYKYn/t2yRdOLsRhhnlgrtG11GtAAEARt7UGu1lrbHkdDD/+VE6y1/OH0WfKpZQ47/qbh7e1cbTXqESQOKQ4Z5jpQW3W2teu35O3BuH9Kt2fT9VweS4wGE/djjcRv3ZzdPQpstN2vomhWN+pZaVRzoN54JJjKeYYLrYtGU6JPA2elSveNcbF7dOOz4oar6aqtDC15Ac3IXTDhg7EtJzXJmsVef3h6m/Bqo39V6ju9WQBgXDfkStXhH7m9SAdG6ZqMphrXOAzwIzME/dKsHT1fzrutvyqLIs0lVcKZkNxhoETi4wInr6F1s9JzGtaAOKAMtyCaml6riL1Qm6bwkjA7Dkuh0/W8t3Q6PgiDY3/AOHq+qp23Rzqt2TF0zgBtEEGZkISOmq3nX+kojTNbzr/AEih3bVq1Mv51ag5iMecRilZtT7lEUhULrrnEF7Q4i8GRGzAtWKdMVvLd6RHuK7u0hUNCb754Yjx3ZXAd/OrYvU9T3i59s03SZJoU5cD90nMAY4DDjFV6uor3NaDXBLSS4mjTF+cg67EAY5RN4zms4aSq+cf6bu1I6Uq+cd6R7Uso1XuX1TH/cNMEkzSAmYiY3RsWc7uV2gGRVY4gEZBs7ccFoHSFQ/fd6b/AJk3f1Tzj/Tf8yDA1j1ZtdFvCVaZqNbTDGmmb3BAZ3m5xmZGGOxEOppmzUsgQxmecYEe89a5m2PP3iedzu1D9r1obZqpYabpBDgWkAYyRA6esJjcEy9EtFkLajKtKHAPIe0Y4HH2ScOQKu7Vtzi8vtNQOeCOI0NDZdN5kgm/sLtsnKVmWfuiWWrSLGOdwtTihpYRi4EEzl7VRbUIyP66VjPf/q1Ffogq6qAgjvm0AFrRg6IuwJbAwJjE7ZO9V36oMu3eFqkY7W7YGMjGI9pOZlYr5OcdQ7EzZGWHQOxYrl9x/o+rSq9z+g7/AD6omdrdsbc9g/RVap3OqMQLS/pundy8iqvxzg84HYnvGInDdh2K1y+4Pqb9mrdls62D50lG7y+5JTTP3DW0Cm2VrjHOF0wJi9TOXIKpQxW16AkNYLwO3EQDjjO6VXtulGODprMkjO83PmQlVeA6LwJ2QQY5iFvOZ/GIFb9bi5pJ8aSQG4AZACZ2D3lUaekjVdL3XWgHAAnHeT0hYLcomBzLUsjqDacGrxjmQ1xHMBdWPtKp2jTNRpAmI2jIzIB9ua7WXT04ZkYcgjNYdTMw+Rs/4K60bKZBAJESYBP6yyWO6iSjpUHbJ6AFRtOlzDoMDdtad4K72ABrRdo1XO2xSf7JCr6U1erVnTSstpkjH7JwB3TgtzE15P1nu0gS4PJ4pMneSP8Ahb1g0rUqEiQxhiQMS6MQOXmWUzVC13Wh1JzY8stZ/uIWrZLNwA4/Bh22a9IndgA5TGJsb9BgNFwkm44OxOJDsD7QD0quCOVZDdZG0nkXQ4OaQS18jHLZnKrjWJsHi5cvVsXe4Ybdni43m9xI+C6SFgnWZsU23Zu3g4g5y4uF3dmnq6yt+7TMbZfj0AAKXDVNxu2ej6qjpd8MLgSI2j4kfFZjNaXBsBjAZiSJw34nOYyVrR2vBbVaatFtWniHMNSAQ4EHC7G3dCzM32SlShpwiC50gdE8i6jWXAcQYzGM80bysC3VGVarntaKbSfEBLgBuBiVdsFam0gvJgGBA2bcJH6K5948NCqzVS5slt3knH6LQkd7H/Wb7WP7FiDS1mOHCO5zT7HLVsFNtai5lGsHONVhALXeTVB2HDEY5YrvFUy4ykoW6w1qJAfdxy5eYqqbYRm3qK1SWu9CaeQKo22ja1w6JS7+Zv6wR71BanmQnrpZOPTqYYgtPRxh7z1IlbaAcjKytZ6YfZzng5rpjITBJ5IJQDmhbFfr0y3YWu9ECSeo9aPr/IOoIb1cAptLnRxoDYxw5d2PuWv/ANRZy9SC4X83UE1/m6h2KqLe05A9SXfw3HqHanZVnhD+gOxNwp/QHYuXD/wn2dqjw/8ACfZ2ojvwp/QHYkq3fJ8g9YSQaB7lNXZaGeg5RHcmqT/iGegfZitI65V/4PR+qiNca8Zt9BZ1Lln/ALJ6n/ks9B3anHcsfttTfVk+y8rp1vr72+gFDwur+UPQarqXK3R1OtTGNa3SLmtaAABSGAGAA4yc6qWoAk6Tq4CcGEHmm+qTtaq/lj0W9i5VdY6zhBqHoDRO3HBTRqc5ntbSragVyeNpKuRul3zqu/uXXjxrZVP8o+LlX8J6/nndTflTjWev509TflTVm3QdySmfGtNQ/wArVNncjoefq9AYPgqx1lr+dd1N+VMdP1/PP61dS1/9lNnH+dV62/Km/ZXZfO1T/M35VnnT9fzr/SKgdPVvO1PTd2pqW1v2Z2WcX1jhGLgeaOKug7mFj8qt6Y+RYo01W87U9Y7tUTpWqf8AMf6bu1NSxFT7ltjwwqHnqH4Bdf2YWID92889R3ahY6RqHN7z/O5Q75efvOPJeJ9iVBYss/c+sPBtJoiboze/aBP3l2bqXYGxNGn/ADOPxcg1tN7hg1xA5yBGEJm2AnNrR+YhvRjtUuAeUtH6NpZNswj8jjn0ldX60WOmIa6eRjTHtAC88dQc3xmRyxh0HJci1WKRsa16x98vYGUrrGXsSReN6NgwAF3LlWQ2qYzUSzlKQYfKVV1D0xEpojb+t6a8qjjUsYJmCObD3LhX0aXtLS990iDjs6Vcv8qZz0Fax6PbTZdAkTOJldu9W7vap3gmw3oEKLdyfg2hK9ypr3Kgk0N/RKmA3YT1lcJCUKK73eU/roTquSd/sTqjo1RKSSIQUwkkqJAKNROkoEmSSVRIJikkoHATJ0kCK5uOKZJQFuiqQ4FpgTdzhcjTDcWgA7wITJL5kz3l6PxX0i8im4AkA5gZZ7lhBJJer+fwxm2tXzLaoOIu5dDliVP17Uklrj/5Mv8ACT4gyY59KZJehgiE0J0kChM4ZJ0kDKUJkkCaFIJJIGfmkTgkkimCSSS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hISEBUUExQWFRUVGBUVFRgYFxQWFBcWFRUWFBcVFRQYHCYeGBwjGRQXHy8gJCcpLCwsFx8xNTAqNSYrLCkBCQoKDgwOGQ8PGiwkHyQpLCwsKSwpLCkpLCksLCwsLCwpKiksLCksLCwsLCwsKSwsLCwsLCwsLCwsLCksKSwsKf/AABEIALUBFgMBIgACEQEDEQH/xAAcAAAABwEBAAAAAAAAAAAAAAAAAQIDBAUGBwj/xABNEAACAQIEAgcEAw4CBwkBAAABAhEAAwQSITEFQQYTIlFhkaEycYGxB0LBFCMzQ1JicpKissLR4fAVghZzg6PS0/EXJFNUY5Ozw/KU/8QAGgEAAwEBAQEAAAAAAAAAAAAAAAECAwQFBv/EAC0RAAICAQMEAQIFBQEAAAAAAAABAhEDEiExBBNBUSJhkTJCcaHBFFKBseEF/9oADAMBAAIRAxEAPwDpFxQBTeWiDTryGg7ie+l5u+u5EhLbinQhogwpStQAsJUDGcat27yW2KgsCWLMFC6dkSeZIOngak43iS2rbO2wG3eeSj3muMce4u2IvMxMiSfAnaR4AAAeA8axyz0ouCtnalvA6jUd4gin0vDv+z51wrCM66ozKfzWK/KrjC9J8bb2vMR3PD/vAmuZZpo27aZ2AtNHbaK5rhvpEvr7dtG8RmQ/aPSrnCfSNYPtrcT4K48xr6Va6j2iXi9G4DUCBVDg+leGuezeSe4nIfJ4q2t3geenmPMVos0H5IcJIfyU1GtKV/GhWqafBDTG3Wm6fK006VQht3pl7lHcQ8qjtNWhBl4pLMKTQpiBQoRRigAZaUFoTRigBSilhKRS0akMIiiIp3KKLLSGMRQy1IgURosCPQp00g0xCaFETQoCwi1ChFCgB20hjXfu+FKy05bUQWI8iRp4KZ+ylLa03jvkd+u4kc65o54PyavHJDBQU6lvuomsluUgHUjUacpFGordO+DOqOdfSH0ilupQ7SD79VZvmo/zeFYqxbro/Sr6PetZ79lybjEsyMQQ3gjfVPcDp4isPZwpBgiCNCDoQRyIriyp6tzaFUSuGWlzgNop0J2iec++r89HpEqZ9R5isZjsduF9kb+J7hU7BXAGADkbagRuBuQZ5+lc05JHRFWXdzgLaRBmfSot3hDj6p+fyoJxa8rQLhkSYJJ5a+2CPWp6ccuiMyK3OY3+Kn7KjUXpZTtgz3UrD3btozbdkP5rFflV5b47aPt2yPI+jAc5p4XMK/ML7wV9dvWnaFREwvTXGJu4uD89Qf2hB9au8H9JI/G2iPFGBH6rR86hf4DbfVGn3EN8qiXujbcoPpRYqRt8F01wlz8YFPc8ofM9n1q6t3lYSCCDsdx5jSuP3uCuPqmmbLXrJlGdD+aSvnG9axzTXkh4os7FdsmJjy1HmKhOlYPA9PcXb9rLcH5wyt+sseoNaHBfSHh7ml5GQ98Zh+ssN6V0Q6r+5GUsD8Fx1dDqqdwmKsXh96uK3gCG8wO0PKnWwrDlI7xr/wBK6Y5YS4Zi4NckQ26GWnShofc5760JGIp1VEa09bwlG2GiiwG1t0Yt0pRFLzVIxs26PqqX1ooutoAaNukMhqT1gpJcUARjNFFSYojbp2KiNko1t0/koZaLHQ3koUuKOkMrbuGxdtSRftuo1++plOmvt2yPlSE4ziPxuFuKvM2irk6DkcrKPhNV9q3jVIPXq8bLeQE+8shGvnFTLXH8So++YYNvrauD9y4B868JZI+z0NDJ9npHhSQC4ttsBcDWmH6wHoaszcDLIIYRodGHnv61RHpRhG7N5Xt94vWmC/rQV9aUnCMFdGawygmNbFzKd+5DHmK0UvRDj7L3qx3eR+wz86xnTLoVcvsbmHKhmH3wNKliOakArJGhkjbxNX/+G4hPweJJj6t5Ff8AaXK3zpKcRxSE57C3IO9p9dh9S5HzrXuyapkdtco4rxToxjLBm5YuBR9YLmQcpzpK+tIxvZ7WoaYZcpheUT37aa13BekdkH75nsn/ANRGT9sSvrVD0vXDkLeyWrttiLdxlIa4M0w6EbsoDbmNddBWM/kWtlRzjAX5BAEjuGsE8zz7qk3bnZyFmmDyO87ae+Jq64B0QtXb18JfbIoBRwAYBPaDoY1AdZAjYjcU2OinU32XrQwy65ldNDGst2OZGjc6z0urNoT4TIOHBUFpZwPqnMLZnSO1OVt/KkXMRDeypDSRGjLzjsxMbTT9/hl+2HR0badFzAL2irBxmAmCd/tqqwuLBJlFcDYHUQN8pXUETypUzS0WYeIJBQ8u0p0mJPMHwmam2uM3U/GnSNHnYiRGYEeRqrthSNBqZkmOQ9nKfrQDEeNC+ChXPEEGA5JGU7RqYMnaBHxosHFGjs9In+sisO9dD6SPQVJTi2HfRgV94kekn0qi4bZYW7lyVVVkBmygglYhWJlh2hpsdKZwrPmygG7poYz6iByJI2o1h2W1aNL/AITZuewVP6J18v6VCxHRkjY+dKwnR26wBeEMTGsg+4z493u7pP3Li7fstmHdOb0afSKfcRm4Mo73B7iGQDpsRy+2p+B6W4yxHbzgcn7R/W0b1qcONMul218RIPkZHqKc63DXeYHgwj129atSRLXsscF9Idi5pftlD+UO0PMAN6GtBhLlq6M1m4rj3gx7yNviBWFxXRlTqv8AMVVPwy9ZbMhYEbMpIPprW8M048MyliizqpUjcRQJNYPhf0gX7XZvKLq8z7L/APCfIHxrYcM4/hsT+DcK/wCQ2jfAHf4TXVDqIvnYwlha4JRpGWn2skb/ANPOgLFdKZiRitALUxbApa2aLCiCFpS2andSKPqxS1DojrhqV9z0/pRrbpWFDH3PSHwlStRQJpah0QxhaOpq0KWodGaU+dJa8F3ncwIknXlSb10Aa98AcyfCk4e2dSdyd/5DkPDx1mvnT1QLbOs6Ty5+dM3+A2H1a0hPeBlbf8oa+tTZA5+/mfjSfa7wP72oAgpw11E2sRftjcAt1ij/AC3A3kKa4fxnF5nH3q9B1zLcsmQACAYPLKdV+tVwFpu7YnaAZzTHMCNY1Omnuq1OS8kuKZWt0/VLgtYjDtbJE9m5buwNNWQQY1o8Td4beMk20edQwNl4IKkyQpPtT8KzXHbZbEFmDIdAq6MG1UETsubaDE71fcQu9VhhnEKFyyUDkaEKCjnQjbWdudX3GZqPJHwHA3sYlmt4k5TlMtFz2slsM87nrOc7AnkKq8dxFrmKRHTOQqKpg2ZB0XKHmRJ3G8xy1g27uHLqozDrA6ZkDWwwP4MtlVAdc06fV12mtFheHuQlxL0wqKvWIlzQ25IBgGO3G52NX3ELRfAzwmycJ15updRGRlGZMwzEKNHQkROYxpqTvOk3AdHME912tlHzuCozDMqlQsEg55+9s3f2vEkvHjeJCgXLdtwLgYlGZG7LC6ey4I5R7XPxpOJ4ph7l4C9h2QKoLF7ecAnMAS1rNyzRttrtVKSFpaK3pf0Ws4cI9oMoJOYEllUKBBAOo1bmTWYxAXMsdlYU6SR+ccxGomDH9ib0hLG46W3Y2yS1otczLlyicuY6d0eEa1WYbAm0Bm7Jj2Toec6Rz0NZt7nRG6ViuJ4G69glELw4PZmDBR9J2kVWYPiAdyhVlYCSGA2mNCD310jo5dz2C0RLN9ULOi6wB61z3GqBjG/1f8dZyqUXfg9P/wAzPPHnWOPEnv8AYnYbjly22VbxERK5p3/NM/Kr7AdNHuJ1htqFNx0C6yAr5B2uZ07qylnGIWZBbQOoUlyAXZW1ABOwEAaU/wALXJYEtot26SeQHWEn+/Cs9lH67Hp5MPezapxWn5rbl063+x1G5aB0IB9+tQcTwS0x2ynwMHyqo49xq4zWUs5lW7ctoW2OW4Z07pGnvNWfFuKYXBPZs3M6ve1U5SUBY5RmflJkc/GKuMW+D57QltPYi/4Jdt62bnw2/ofjNEeJ3E0v2p/OGn9D6VMxnEikDMAZAAMaxuO8mn34xZCZndVBkQTqSO5dz5ULI0Vk6ScUnXO2xXGxh7+xEnkey3w7/gTVVjujLKZXyP8AOrYW8HiNUdVY6QDlaf0GiaRfS/hlJLB7Y3zchMc9RvyMVrHKmc88M4Omqf1I3DOmWKwxy3ZuptDe1Hg/P4z8K3XBekNjEj720NElDow+HMeIkeNY9MVYvCGAQnk0ZT7m/nFV+O6PMhzWiQRqIJBHiCNRXTDK48HPKClydWAo6wfR3p4ykWsX7hcjb9MfxD499bc3O4yDqDyI7wa7oZFM5ZQcRRuUkvSGNJrQgdmgGNNg0sGgY5SZoChFSMUGoUmKFAGCwfSTDMezdV3I3JAidYidBtoJPfrVvZBYTm0125699cHiRXceBj/u1r9BflXj5cahujvxzcuSatoD+pJ+OtOUVQOPY5rOFu3UALW1zKDsTIEHw1rBK3Ro3SssDRMwAk6Aan3VzpPpMZkZbtkagg5Xn0gc/Gqx+mF/OOpuXer0AQhW7OpM7z2e/wB/cK0eGSM+6i/6UY1GvLcsli6oDEKEKkiQwYh4I00HMHlqrB9Lh1i2CoKqAjhyoGx2aWAgaanXNrzNZbFdIVvHZVMhjBCjMCYyWyQvsgDnG866TbQF+6cr5biucrjIFIJlSwkBdSB2BsfMcdtyNe+xseIcFRDbuovZtOHaOaPo7AHTkCfAMNeVLwXj1yyWRrWUAOymSyiLhBJkiB2u8DQbUxwpirsuIuZBkgL1hIM6mFkL3djnEe6Vw7EhcDc7TM9nNbLCG7MkqVMHssFkmJGupgUq2Luxm7xy4bqEgalgFkge2NTM5RsNfQAGtXcP/dbr7lrdxiYjdDA+AgfD3muf9FVGJvsxaLs5gDoGJYA6eCFjz22NbzpBhuswzgsyZVu9lGIzsFaEMasoiSPAzpNKS3ocHaswDOHkhhMjTUFtd13A5b+tPXHzjtCTJG50110jXY6SNCagWcAEHa5j2tZHhoDoNvhUrEYcZgCNj3gkqOegiNqs2Vvk2XRe7KOgEQcw7iGAHn2e6sxxXonivujPbVGBAUy0RrMz/SpnRzG27V1XYqisjKQM+86MV2jTflNblIYSCCDsQQQfcRWbdWiozljmpxdNHOeLcIw1i2vWHNiWOVSpYR9aPdA51X8J4aTaFhdS5bzckn4CT5VrOO9EHxF5XDhQrZtiSeyVjl31b8J6P27GoBLHQsdT7h3VMuEkeh03Vwxxnkmrm7r1vX8mJxt6/h72Cs3WFwLds5mCkMyoJAOvgNece+pn0q8QS+ll1M5TbX3RcB+2tPxjotYxJBuAyDoQxBEDlG1QOP8AQpb9pUtt1eWCNC0lSCCSTJ2rWM0mv3POclKNS3fj9PRlenmFPUWbpnOHBU8xLrr6U1xB5vLJ1CN5ZxV70o6J37mFVUPWOCpbZRIIPZHKdedZ/j3BcVZa1eZJXKQ4XtFQ0GDpuCKza1RSX1PY6Xq8UMs8kns3Gtv8P7ERXuW8TcsXgsp2lI2KzHOp3Bult9beUFbinOjLczMOzOg10lZ8NKgHEI10sWm4VAMzmyiIEH4e+o9lFtLH17jF/e0g5fKB51Lq9l6/6ekscp44rNJTXyt3flad/b4NpiEHVK1t7Z53LSurtbYwSAxMkQII3BO5p7h/GWt9ltvyG256qdcu3rtULgeAU4e9d7MqVVQeRNxHZj3T/OmmYswmdh2u/czB8a0hJtWfPdZgjiyuF3X+/oaW5wZMZpajMN50KfpeHzrTdHeDXcNa6t73WKPZGWMneAZJI8OVQfo8cm3dWZCsuWTMAqdvAxNawpXqYIrSpHi5W7cSOFowtO9TQyV02Y0NqKVS8lDJRYCaFDLRFTSsBUUVFQosZ5kxOHuJIdHT9JWX94CtPjmdbpKFl0T2WK/il5qQah2sddT2bjgeDsPkaNrjuSS0k6knVjp+Ux1qOr6V4oqV3ua9NlUpNE3DdIcUp0v3THImRsNw8mpeN6TXruFxFu5ckdUxPZQOCHTXs1V/cV0CSjQRocpymRuGj+lRDj1RjbZcy3Q1th7EBiDIO4OZRXBCGqSSXk68jSi39Cjs28oBmTz8J19//SrPhOKVW1OyXR3amzcUa+8/ZUu7wrDsIi8vue2/obY+dOYLhlpHDdY57NxYa0u72ntg6XORYHblXovpcy8HnrLD2UykTMQY+WlFbv7kKCCreoIn361YtwHmL1s+8XV/gI9ajWOj9zOwHVmBM50AbnAzFZPKK5Z4MseYv7FKa9kG1iWmQxjXczvPKNK0nRziV/JeCtJC55LLpBSWIYEsAFG2undNUf8Agt7MQLbnnABcxM7rNJtX3tkk5rZkD2SG9rXQwfUbVhKL9FxdM1nRXF3cNi7ls20Z9RAKqFdQV0Ow0Yqe8me1z2lzDXmsG4zrol1cqzAzBgwJOuYaDkZHnzfgpvMLjEjMw3IRjKjskSCRGbkeVWGKsve0DkEaHSJAgiYEHY9/L45vE27NlOhTW2a4QwYAhh2gQJgaSfEzvzNVOItsCVJIIJBg6AjQx4V2rhvCktWUt5EzZFDgKMpaNWIiPaJoXei+EcdrD2ieZCBT75WDWkFp5HObkcQD3BEXDoZAIkT36R3CrnhfS/G2VCKLbqoYgHfSWOpjx510q70BwLficv6Ny6P4jVPxHo3hMO4RMNdulgGLFlZVUllygll1MHv5VpUZGdyRnbX0o3F/CYY+JGaPNc9WGE+lfCNowZT71PoxU+lT8N9HNq6guW71xA2oV0RoHdKuP51Dxv0T3GkC9ZbT6yOPkGrN4oFa5FtY6aYN4++Ff0lYeoBHrVnhuKWLnsXbbeAdZ8pmsFxH6IL+Ysi2jJkZLuRv2stVGJ+jviFva3fPuKXh6ZjUvp14Y+8/KOvMmlEbNcavWOJYU/jU0U6pet7qCRIIGhJG3KrDh3TbiYEhWuqCAzZRcVSdszZQR8TUPp5eClmR0DifRXDXzNy0rHviG/WGtZfjPQu7cxYZFtpatoerAMdoxJKge0RpPhTeE+lcg/frB965h6doeoq8wX0j4K5uzWz+cNPNSe7urN45rwb4s+iSlF7p39jF9GOMsq3rbzLdhgBPaW4CNP0c48qeTHv1zIQSBDKNABM/3z2q74ycFnDWBbZ7hDsykH2SQBE9ljmJ0E6DvFZfiGHHXDQjskROmhERr4+tXjSTexr1GZ5kpPmkm/dbX9qOwcGxNy3YtzaMZE7SFHBGXSQYbnyBqytcftkwSAe5ptt8A4E/Cs7h8AgRSkocq6ozJrlG4UgH41IJvAR1gcd1xFYea5T5zWkc7RxPFZqFxanfT3/0pxWB219ax4Yr+Kynvs3Cv+7bKvmTTg4rl16wjwu2yv8AvEhfnW8eoM3iNLdxihSwIIG8EECN9eVRf8XDTlDZRl7UDI2bTskE84BmN6rU4kxWVRXXcm2yXFPvByn50zZ4naCZNE5AEFBlOuisBsINarKmZ6GaQ3KQXquXi9vMFzrmMDLmAMnYDvO5+FTRdETVqSfBNCi9CqvFcTXKrIwYHYggqymYIImdooUnMpQs4WrimMZaLiA0CDpv8aojZdfrNG8h3A59512rQDCm05XMW23Ob2lB7h310dT1ccmPTRGDC1K2WXD+lmLsWsousMogFXOSBsMh8PGsrxLiD3LxuOZZmLE+JM/OpHEsRJyjYfOO7aqxkmeUAt5a71xYnUk2dGThpGxt3JAPeAfOlzWTw/SB0VVhSNhIYHzBqVb6TN+Qv6zjYTzTur3V1mLy/wBjzHikaPNSbl2BNZ9OlQ5oPhcX7QKfHSVD9R/O2f4qv+qxP8wu3L0PX8QZJ/vl/So10Zo0zRpG3MHntt/0orvFbLbZh/lkehqNcxAyk66d4I8O6vL6uVv4u1/J0Y1XKLleNOLYRRBmSdyTOvIDXwqbZxwDQXiZ0EAk95gDT1rMoxzGSTqeenu2pm/dcS2ZhA0AXs6b77/D315ltyOhM7Jw/pjg5VDevAhVzP1t3LmgTMk6gzptGxO1XlnjmGPs4/za0f30muLdD0a+zgwYKxAjfN/IVc9K+EPhERmUgOSAdCNBO86U6NE9rOu2sdPs4y03v6k/ustUnTlsSuGF21cslle0nskZlu3Ftx7ZGjMp+BrjScXkxoPeRFO4vFiAMwPaQ6ajQg00txNqj0Dg7OItW1TJbbKAsh3WY3MFDudd+dPfdl0b2T/le2f3itcEwvHrswly4D+azj5VP/0uxlvfEXl991j6E0qKs7f9399q6PgjfusaL/E7fPOvvtXfnliuN2fpFxo2xBPvFtvmtW2E+kDiJEg2299tf4YooDqA4xa5XkHhnCnyJFPpcVgYKtOhjK0juO81y619K9/69uy3wdf4jT6/Sbab28HbPuYfaho3CkbLE9CcA/tYW2PFQ1s/sEVU4n6KsAwIUXbckHs3AwkZuTq35R51V2fpFwf/AJe6n6DgfustT7H0g4I/jcSn6Qzj1L09UhaUVuJ+hpfxWKZf07Q/eRx8qTe+jLEAAi5aYomVVBYZtde0wEfH0rR2emeEb2cao8Llsj1yr86n4fjyP7N/Cv7rmQ+UtQ3fI0q4EJgbioAVOiiY7Q0HhNN5hO4nu5+VWy4hztbzDvR1b55aO5eVtLltv81suPMBgKx7aL1sqOdR7+JRBLsFExJMCeWvKrW3gsNmJWAzbgOR46ITC/ACuX9OMZdTEvhzcZrashAIUH74pOUlQJABgUlhbew3kSRrbyrmMqnsytyQDPdI17jvzquxdy6tti2ZYI0J6xCCwg9oEyCdpG9V3BeMF7DLkC9WciEZspy2ywzsSYJJAnxOomo1jpshUZrbDVGYghj2XWd4J7Iijtziw1xfJouAYa1buG5cK9Y4BtqB1aoCIzETvIOsczVlZ4y+W6sMbsZ1RjECYyptMgEj47RWZ4vhnDl1ZBLWwZA7KQGAaZJ7Xd8qk9Iba3GGKs3B1llct0gj2csyFB3E7aemvTjb0mMvxFd0x4jcvMgUKgtgCDcVMrH20Ebwy0KiYvH4lLjGwM4YIxZgjZmdQzMZ2JMaR9UfEVL5DY5UcdPI7Vu+I2O03iqbEje0vhv8653k0ronEroFzf6trYCfwK8zpV5fAYOWVLcMHj/Y7o9abfhgCXTJ0t3Dt3L31Pe+3L4eX9+FILFrd7Nys3o/UO4rOLdo2mlpf6GPeMg75/mKlcFw+e8qz9W6f1bTt/DUMjQ1YcAn7oWBrlu//DcrpOEg2DDDTn86tLIBJ8EdvgqEk1VZqseDDtXNPxGI/wDhegaIt7ELK84J+RqRh7mZXOsSgjwIuH5gH4VBY61P4Sv3q4e57Z/ZvR60pcDjyTbtsJv9YAjy7vfpUDE3S3gOQ7v7k1ofuJXVZAnKh5/kLPPw9Kj4rhShSVmdwN+YrnVI6O35Lb6NLf31h42/4q330pXRbwuHJIWXfcEj2R3Vjfo8whW608ynhtm5fGtd9MeGZsJhApA7dyZEz2FIHhtV+UyZbKjlmKhjIdBmEc1ze4ZaZxNohV1X2uUcso7qaxNki3aMa9rzMGnMUGFi0W/Lf0K1SRmxx+Gnw90iml4ddUnsyDpH/Q0OIki64kSCABBk9kbRpR4lCMUw/PIj40hiSpL9r8qBr411n6PcGCuoB7I5eFclw2t+P/Xy/t12j6PE7P8Al+yiS2HFnFTiQCRHfuX+wgUqxi5OjNBnmBtH5WbvqaeClxmB3LaQeTEd/hVbawhkgSSGeYBmFa3mPwpqg3HziGncx5n5CgcYwjXfv7vcKJ8KymGzDSdQVOXOomI+FHfwRAHZb6wBMawrHuHdRSCxTY1okEH4R9taXD8LnBXr53tW84EaE6aetZa/hgsCWnswCIkeddAsW44NjP8AUD95aktpxdMwtrpBeRc8FRuCGKk+6K1PRjpNxC/HVYi6N9DcZhp+lIrO4zAi5bkN7NtuX5Kk71pPortSNddLn20KmgaalRo16Y4xV7brdWNestr3fmxWVfjVq7inW5bTMWDW2KKM3coIJ2mB2tQOR0rL8Dtl7LnmCADz2Ggj31AhyYJkdZkG+kkiR5Cu6OXEpfGH8nNKM3Hdm8xKhSi21AzO8jO4Qk2n9vUmNAYA5VUXsTZZlySgzZHDNMHPvJAI57jaPECus4m61pXztmD3BOY/VtTpPhm86iW8Q7uCTLHLqdZzGBPf8e6s8uTHK6iCUklbOi8FxNgF3xNzdsuVgTIiV0g8hPKDFU2I4ouGa4ti51iOuRgwJKiIkHby9ahY/D3AwBIYR4DckfZNU+Lw7AE8hHd3dwrlk1+Xg1qS/EWvDePNaE5VeY9omB7vgB5UKq7dst9U7aTG1Cs1KSVBRXdfhY/AXv8A+hP+RWqxjBrsgbragFiSPvKRI0B08BVZ/oDiPy7f++/5VXV7hN4tCrMLbWZgHJbVCQGg7itZuy8Spuxh7Snu98+HfTtmxaC3S4JAs3pCkK0C0x0JBAPjBqRZ4Le/Jknc5k7o76lWeBXSHUwoe3dSTqoL22UEhZaJI2BrFcnTKnF/oYRruC/8PE/+7ZP/ANNWHR18IcWuVcRJW7u1o/ibncg5TVj/ANmNz/zFnyv/APLqXwj6PXs4hbhvWyoDzAuz2kZOaD8qunUjg0v0ZEHBRtiR/wCyf5VYcGbB53g4j8DiN1s7dQ87N3VY/wDZsRocTaH+S79q1NwH0f8AVElsQpzW7tsRbub3LT2xv4tNLUvY1F+jKu+DP1sQP9nZ/wCYKk4VbXUuLRf27ZOZVUwVvRsx/uKnXeiWHtPDYu0W17JRomI1ltCN9e7ajvcJKI331HzMjbqIhX5BiSYYcthQ5JocYux2y0BBMHKp1939+NFj9LT6kSuhG+sDTzioGIwrHIQRORRz5SNafxDMbWUgljEnTkQTB57VhW51a9miz6E8XTDGOrLcyw1YxsI8/Otr0v6SWMVYW1ctBXQ5rTs2bKezmPVoQTIEa7bxXPOj5udbCQpKsusRHMajwp/ifDbxuk51MHNq31SY2AjQxp3UNty5EorTdWPXOj0qgF2BoQw0JBE+zuN6h9IcOLeEsAM7hnviWgao9vVRJ0OY89YXTQVecMxpUJntpcyhRvlgLlGuh108u+nOl/EbeKFhFsrZ++BEVWGWGMscvVgch6aGtUzFxM/0ta392Xgbl0arICoVHYXQTcHyFSeKOBxJkzvIvFYyjLpc/wBZ9lbA9LbWmfh1hmgAs2RmJAjUm1JOlIXpkmYueH2SxOaSqM0985QTrrNTYaTDYq/Zt4q49oOSmINyGCwrIxMDtHOCwn6sDSK33QrplaRW+93CB2TABYyOQnWsLxuw11wyWWWSzMNDqSD8Rv51M6OYYorZ0IJbSYkCJ5mN417xSm3ReOKumJ470ZPWuVuugd2ZFjMVV3OUXNVyt5+tVli7bsWwy3riHPeUkWrbyCLWZYNzwHKtNj7b3Ej2g2pguGHvhhPLvqL/AIbbyhWsIYkiet5gA7XB+SKcJOtwnBaviVIxiYk3C9+65FvKJs2lgdbbIAi7G/zqSnDrOdcz4g6FRK2tALZEAi53HT4VNt4S2Jy2rAzCD2bhkSDGt3vApdvAMDKW7MjT2W5iObnkaqyNLMtesL1oCszawQy2lMDxVz3b1t+D8Zt3MNdwjIyi7byFswleYbY6ZlWZA3jnVHjOjly4wMIhmSV7JPxqTwvg121OchpjYwSOcmR4etJ8bFK2/kRcVhsiukhvvTkldtbbaCff6090B6Qph7i28hbMSCc0e1MxoYqZiuFM5aJQMIiJ0Iy7mTtUbC9F+rcNqxGu2m36PxqUnRcmnJEDDcK6lmtKSe2TqB7MKBqCZ091VarYzCGufhx9VNwf09q3X3I7H2OQ8DA74Anbc1IGDfmp8+ffvVRbXJEop7Iw/D1TqEgsVnEEyFzSLBmAGIO4503hMPblCOsOtj6qflzrDmtPxDg2Ia8ri6qBQwEmGUsILKZmdudMvwu99biAjuZm9YYzTslq9iLxHiFq1ci4wzRsyIw1LHUtJ5Hl86PGYzDlVLIpzKCrWhkGjQ+gAV+Y5gEeNOX+Hufax1o/ord+QEetM2+GWl0OKcj822e+Z7Rj0oUtqoGm3ZEbiKWSewWbMylbirChTHM6NIII5RvRVLu8KwxM9bfYnUkrbBP7VCq1fQnSyTjOkd24kKQh3kZgfdvtVIuPcGWcg94zD1J/uK1o4NgBvcY/7QfYlOrg+GgasT/tHPyFc7jfJs1ZB4D0i1i8TlOzbx8JmK19pEYAqQQdiIis5HDR9UEe+8ftFSsNxzA2vwasp0mM8HUcmaKcVWwUXn3MtRcbhLpU9Uyg9zhiD8VYEetRT01w/JG8v602/Tm1ytn0/nViMVxXg2MtsWuIWkyXGZ195jXzqv8A8QeRoWj84jXfQTXQD09Xla9R/Kmf9OgCSLCfsz+7UuKfgnSjH27pblBI31J86R1F/XKNP0SffWyb6QLvK2g8/sikN9IGI5BB+t/xUaWVtRmbeCxDD2H+COfSPClp0exbRFu9HjbuT8qvbnTnFHmvl/M0x/pdieTge5V/lRoDYhJ0WxhH4C778sN5mpWD6MY9WByXIG4Y29f1mj0om6U4k/jT5L/Km26Q4k/jX8yKegNjV2uB3SJyMnva1/CxqBxPoG+IKFrpGTUDsRvuY5+NZ65xi9zuXP1mpk41z9ZviT9tUrE6Ztk4A9tFUujBRHa39KS/CbfN7Y/zRWHNwnnQmimO0bJ8Fhxvdt+YP21Hf7mA/DKT3Bft1rK0KKfsVmn+7MIPrtPgo/4KRc4vhwOybh+Aj7KzdCnQWaA8etDZWPv/AP1SG6RJ/wCFPvMfZVFFHFFBZcnpH+TZQetJfpLcOyoPcG/4qqKFGlBZZ/6QXuRA+H85pt+N3zu5+GUfIVBoTTpCtkhuIXT+Mf8AWNNteY7sx95JpvNRZ6dBYqKEUnNRSaBC6E0mhNMBU0KTmoUAR81HNJBo5qQDo5opoTQAqhNEKFABxQihRUwDihRihNAwUJos1DNQIVNHSM1CaQC4oRSM1DNTAXQkUiaKgB2izU3NCaAHM9DNTYNCgBzNRZqTRTQAuaBpM0WagBc0U0nNQmmAqaGakmiJFAhWehmpvrBRdbQA7moZqZ66iN6igsfJoUx1poUUFj+ITK7KOTMvkSPspIFChSGFR0KFAAoGioUAHmoTQoUAFmozRUKADiioUKADoTQoUACaFFQoAE0AaFCgA6FChQAKE0KFABzRRQoUwBFCaKhQAc0KKhQIQ4ps0KFMARRE0KFMQVKWhQoAFChQoE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76" y="4524714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 bwMode="auto">
          <a:xfrm>
            <a:off x="5306987" y="4524716"/>
            <a:ext cx="2577381" cy="17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1"/>
          <a:stretch/>
        </p:blipFill>
        <p:spPr bwMode="auto">
          <a:xfrm>
            <a:off x="4544704" y="2806571"/>
            <a:ext cx="2552700" cy="171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56"/>
          <a:stretch/>
        </p:blipFill>
        <p:spPr bwMode="auto">
          <a:xfrm>
            <a:off x="5292080" y="1095716"/>
            <a:ext cx="2552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</a:t>
            </a:r>
            <a:r>
              <a:rPr lang="ru-RU" dirty="0" err="1" smtClean="0"/>
              <a:t>ритейлеров</a:t>
            </a:r>
            <a:r>
              <a:rPr lang="ru-RU" dirty="0" smtClean="0"/>
              <a:t> одежды США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86095"/>
            <a:ext cx="2746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Rf</a:t>
            </a:r>
            <a:r>
              <a:rPr lang="en-US" sz="1600" dirty="0" smtClean="0"/>
              <a:t> = 1,67% (10 </a:t>
            </a:r>
            <a:r>
              <a:rPr lang="en-US" sz="1600" dirty="0" err="1" smtClean="0"/>
              <a:t>yrTBond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ERP = 5,88% (damodaran.com)</a:t>
            </a:r>
            <a:endParaRPr lang="ru-RU" sz="1600" dirty="0"/>
          </a:p>
        </p:txBody>
      </p:sp>
      <p:sp>
        <p:nvSpPr>
          <p:cNvPr id="26" name="Заголовок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</a:t>
            </a:r>
            <a:r>
              <a:rPr lang="ru-RU" dirty="0" err="1"/>
              <a:t>ритейлеров</a:t>
            </a:r>
            <a:r>
              <a:rPr lang="ru-RU" dirty="0"/>
              <a:t> одежды</a:t>
            </a: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24506"/>
              </p:ext>
            </p:extLst>
          </p:nvPr>
        </p:nvGraphicFramePr>
        <p:xfrm>
          <a:off x="467545" y="1844824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13763"/>
              </p:ext>
            </p:extLst>
          </p:nvPr>
        </p:nvGraphicFramePr>
        <p:xfrm>
          <a:off x="368240" y="1786464"/>
          <a:ext cx="8424935" cy="410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310"/>
                <a:gridCol w="1216961"/>
                <a:gridCol w="1096916"/>
                <a:gridCol w="1096916"/>
                <a:gridCol w="1096916"/>
                <a:gridCol w="1096916"/>
              </a:tblGrid>
              <a:tr h="91695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MCap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P/B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</a:t>
                      </a:r>
                      <a:endParaRPr lang="ru-RU" dirty="0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en-US" dirty="0" smtClean="0"/>
                        <a:t>TJX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$34,49B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7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4,26%</a:t>
                      </a:r>
                      <a:endParaRPr lang="ru-RU" dirty="0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$17,49B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5,76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r>
                        <a:rPr lang="en-US" dirty="0" smtClean="0"/>
                        <a:t>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9,26%</a:t>
                      </a:r>
                      <a:endParaRPr lang="ru-RU" dirty="0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en-US" dirty="0" smtClean="0"/>
                        <a:t>Nordstrom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$11,54B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6,21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9,84%</a:t>
                      </a:r>
                      <a:endParaRPr lang="ru-RU" dirty="0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American Eagle Outfitters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$4,12B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2,82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6,79%</a:t>
                      </a:r>
                      <a:endParaRPr lang="ru-RU" dirty="0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Abercrombie &amp; Fitch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$2,97B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13,49%</a:t>
                      </a:r>
                      <a:endParaRPr lang="ru-RU" dirty="0"/>
                    </a:p>
                  </a:txBody>
                  <a:tcPr/>
                </a:tc>
              </a:tr>
              <a:tr h="531251">
                <a:tc>
                  <a:txBody>
                    <a:bodyPr/>
                    <a:lstStyle/>
                    <a:p>
                      <a:r>
                        <a:rPr lang="en-US" dirty="0" smtClean="0"/>
                        <a:t>Guess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$2,92B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12,78%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TJX vs. </a:t>
            </a:r>
            <a:r>
              <a:rPr lang="ru-RU" dirty="0" smtClean="0"/>
              <a:t>отрасль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6" y="1881059"/>
            <a:ext cx="8229600" cy="39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92080" y="2420888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453641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5112480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62704" y="5112480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453641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5904" y="375797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Abercrombie &amp; Fitch vs. </a:t>
            </a:r>
            <a:r>
              <a:rPr lang="ru-RU" dirty="0" smtClean="0"/>
              <a:t>отрасль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191"/>
            <a:ext cx="8229600" cy="39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453641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2138215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96965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62704" y="2439895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Abercrombie &amp; Fitch </a:t>
            </a:r>
            <a:r>
              <a:rPr lang="en-US" dirty="0"/>
              <a:t>vs. </a:t>
            </a:r>
            <a:r>
              <a:rPr lang="en-US" dirty="0" smtClean="0"/>
              <a:t>TJX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3191"/>
            <a:ext cx="8229600" cy="399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2080" y="2420888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112480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62704" y="5112480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53641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5904" y="3757976"/>
            <a:ext cx="2592288" cy="2880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41A-8519-4B18-8BD1-00923D894D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823</Words>
  <Application>Microsoft Office PowerPoint</Application>
  <PresentationFormat>Экран (4:3)</PresentationFormat>
  <Paragraphs>298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Стратегический сравнительный финансовый анализ через призму ESG показателей</vt:lpstr>
      <vt:lpstr>Проблема управления стоимостью бизнеса заключается в том, что более 50% стоимости бизнеса заключается в остаточной стоимости и мы не располагаем качественными индикаторами управления остаточной стоимостью</vt:lpstr>
      <vt:lpstr>Эрцгамма бизнес модели</vt:lpstr>
      <vt:lpstr>Взаимосвязь модели эрцгаммы и элементов бизнес модели</vt:lpstr>
      <vt:lpstr>Анализ ритейлеров одежды США</vt:lpstr>
      <vt:lpstr>Анализ ритейлеров одежды</vt:lpstr>
      <vt:lpstr>TJX vs. отрасль</vt:lpstr>
      <vt:lpstr>Abercrombie &amp; Fitch vs. отрасль</vt:lpstr>
      <vt:lpstr>Abercrombie &amp; Fitch vs. TJX</vt:lpstr>
      <vt:lpstr>ESG (Environmental, Social and Governance)</vt:lpstr>
      <vt:lpstr>Влияет ли уровень раскрытия информации по ESG факторам на стоимостной мультипликатор EV/IC?</vt:lpstr>
      <vt:lpstr>Использование модели эрцгаммы для анализа текущей и будущей бизнес модели через призму ESG</vt:lpstr>
      <vt:lpstr>Profile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Temo</dc:creator>
  <cp:lastModifiedBy>Temo</cp:lastModifiedBy>
  <cp:revision>117</cp:revision>
  <cp:lastPrinted>2012-09-19T19:58:01Z</cp:lastPrinted>
  <dcterms:created xsi:type="dcterms:W3CDTF">2012-06-04T20:48:24Z</dcterms:created>
  <dcterms:modified xsi:type="dcterms:W3CDTF">2012-10-09T19:12:26Z</dcterms:modified>
</cp:coreProperties>
</file>